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2"/>
  </p:notesMasterIdLst>
  <p:sldIdLst>
    <p:sldId id="256" r:id="rId2"/>
    <p:sldId id="298" r:id="rId3"/>
    <p:sldId id="299" r:id="rId4"/>
    <p:sldId id="300" r:id="rId5"/>
    <p:sldId id="301" r:id="rId6"/>
    <p:sldId id="302" r:id="rId7"/>
    <p:sldId id="303" r:id="rId8"/>
    <p:sldId id="269" r:id="rId9"/>
    <p:sldId id="270" r:id="rId10"/>
    <p:sldId id="273" r:id="rId11"/>
    <p:sldId id="281" r:id="rId12"/>
    <p:sldId id="282" r:id="rId13"/>
    <p:sldId id="297" r:id="rId14"/>
    <p:sldId id="283" r:id="rId15"/>
    <p:sldId id="284" r:id="rId16"/>
    <p:sldId id="285" r:id="rId17"/>
    <p:sldId id="286" r:id="rId18"/>
    <p:sldId id="287" r:id="rId19"/>
    <p:sldId id="288" r:id="rId20"/>
    <p:sldId id="289" r:id="rId21"/>
    <p:sldId id="290" r:id="rId22"/>
    <p:sldId id="291" r:id="rId23"/>
    <p:sldId id="292" r:id="rId24"/>
    <p:sldId id="294" r:id="rId25"/>
    <p:sldId id="293" r:id="rId26"/>
    <p:sldId id="295" r:id="rId27"/>
    <p:sldId id="296" r:id="rId28"/>
    <p:sldId id="304" r:id="rId29"/>
    <p:sldId id="307" r:id="rId30"/>
    <p:sldId id="306" r:id="rId31"/>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4"/>
    <p:restoredTop sz="49819" autoAdjust="0"/>
  </p:normalViewPr>
  <p:slideViewPr>
    <p:cSldViewPr snapToGrid="0" snapToObjects="1">
      <p:cViewPr varScale="1">
        <p:scale>
          <a:sx n="41" d="100"/>
          <a:sy n="41" d="100"/>
        </p:scale>
        <p:origin x="2578" y="34"/>
      </p:cViewPr>
      <p:guideLst>
        <p:guide orient="horz" pos="2160"/>
        <p:guide pos="2880"/>
      </p:guideLst>
    </p:cSldViewPr>
  </p:slideViewPr>
  <p:notesTextViewPr>
    <p:cViewPr>
      <p:scale>
        <a:sx n="1" d="1"/>
        <a:sy n="1" d="1"/>
      </p:scale>
      <p:origin x="0" y="-149"/>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35336F5-A68D-9A4A-83AB-B8CD6FA5C732}" type="datetimeFigureOut">
              <a:rPr lang="en-US" smtClean="0"/>
              <a:t>4/17/2019</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BAA9633A-392A-4347-9D1C-FF5FFE9476B1}" type="slidenum">
              <a:rPr lang="en-US" smtClean="0"/>
              <a:t>‹#›</a:t>
            </a:fld>
            <a:endParaRPr lang="en-US"/>
          </a:p>
        </p:txBody>
      </p:sp>
    </p:spTree>
    <p:extLst>
      <p:ext uri="{BB962C8B-B14F-4D97-AF65-F5344CB8AC3E}">
        <p14:creationId xmlns:p14="http://schemas.microsoft.com/office/powerpoint/2010/main" val="1717127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Requirements &amp; Problem – 5 minutes</a:t>
            </a:r>
          </a:p>
          <a:p>
            <a:r>
              <a:rPr lang="en-US" dirty="0"/>
              <a:t>Solution Approach – 10 minutes</a:t>
            </a:r>
          </a:p>
          <a:p>
            <a:r>
              <a:rPr lang="en-US" dirty="0"/>
              <a:t>Initial Design</a:t>
            </a:r>
          </a:p>
          <a:p>
            <a:r>
              <a:rPr lang="en-US" dirty="0"/>
              <a:t>Development Issues</a:t>
            </a:r>
          </a:p>
          <a:p>
            <a:r>
              <a:rPr lang="en-US" dirty="0"/>
              <a:t>Revised Design</a:t>
            </a:r>
          </a:p>
          <a:p>
            <a:r>
              <a:rPr lang="en-US" dirty="0"/>
              <a:t>Demo</a:t>
            </a:r>
          </a:p>
          <a:p>
            <a:r>
              <a:rPr lang="en-US" dirty="0"/>
              <a:t>Conclusion – 3 minutes</a:t>
            </a:r>
          </a:p>
          <a:p>
            <a:r>
              <a:rPr lang="en-US" dirty="0"/>
              <a:t>Q&amp;A</a:t>
            </a:r>
          </a:p>
          <a:p>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1</a:t>
            </a:fld>
            <a:endParaRPr lang="en-US"/>
          </a:p>
        </p:txBody>
      </p:sp>
    </p:spTree>
    <p:extLst>
      <p:ext uri="{BB962C8B-B14F-4D97-AF65-F5344CB8AC3E}">
        <p14:creationId xmlns:p14="http://schemas.microsoft.com/office/powerpoint/2010/main" val="248492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our development we had some issues loading data from CSV into MySQL so we used the LOAD command instead of the built in import wizard, it was incredibly quick. Our data is in many languages so we had to change the ‘character set’ to match. Within python, we found that we had to use a combination of ‘cursor’ and Panda’s functions for updating, selecting, and creating tables. We decided to discard our ‘spellcheck’ idea because with further research we found that it was quite complex and that falls more under the category of Natural Language Processing (which is way outside the scope of this project). Just writing up the outline and doing more research of this type of problem caused us to revise our design.</a:t>
            </a:r>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10</a:t>
            </a:fld>
            <a:endParaRPr lang="en-US"/>
          </a:p>
        </p:txBody>
      </p:sp>
    </p:spTree>
    <p:extLst>
      <p:ext uri="{BB962C8B-B14F-4D97-AF65-F5344CB8AC3E}">
        <p14:creationId xmlns:p14="http://schemas.microsoft.com/office/powerpoint/2010/main" val="3365866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still kept the data housed in MySQL and have a Lookup table, but we added a second table, what we called the ‘mistake’ table. This table has valid entries paired with mistakes. We added this table because we decided to emulate a popular solution which is to pair a valid entry, like “Starbucks”, with all the common misspellings. The issue with going directly with that solution is that the scope of possible valid entries is relatively infinite. Because as Mai Loan mentioned, the valid entries could be any company in existence, in any country. This is why we went with our hybrid approach.</a:t>
            </a:r>
          </a:p>
          <a:p>
            <a:r>
              <a:rPr lang="en-US" dirty="0"/>
              <a:t>Because we discarded ‘spellcheck’ we instead we used a library called ‘</a:t>
            </a:r>
            <a:r>
              <a:rPr lang="en-US" dirty="0" err="1"/>
              <a:t>difflib</a:t>
            </a:r>
            <a:r>
              <a:rPr lang="en-US" dirty="0"/>
              <a:t>’ that has a function that compares two strings and outputs what’s called a ‘ratio’ of how close they are to each other. The value is between 0 and 1, with 1 being a perfect match.</a:t>
            </a:r>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11</a:t>
            </a:fld>
            <a:endParaRPr lang="en-US"/>
          </a:p>
        </p:txBody>
      </p:sp>
    </p:spTree>
    <p:extLst>
      <p:ext uri="{BB962C8B-B14F-4D97-AF65-F5344CB8AC3E}">
        <p14:creationId xmlns:p14="http://schemas.microsoft.com/office/powerpoint/2010/main" val="2385413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will move on to a demo of our solution. The solution is comprised of around 400 lines of code. For a computer scientist this is nothing, for a data scientist… AHHH.</a:t>
            </a:r>
          </a:p>
          <a:p>
            <a:r>
              <a:rPr lang="en-US" dirty="0"/>
              <a:t>Now the whole project was made to be run from inside </a:t>
            </a:r>
            <a:r>
              <a:rPr lang="en-US" dirty="0" err="1"/>
              <a:t>Jupyter</a:t>
            </a:r>
            <a:r>
              <a:rPr lang="en-US" dirty="0"/>
              <a:t> Notebook. To make a decent command line GUI we used </a:t>
            </a:r>
            <a:r>
              <a:rPr lang="en-US" dirty="0" err="1"/>
              <a:t>clear_output</a:t>
            </a:r>
            <a:r>
              <a:rPr lang="en-US" dirty="0"/>
              <a:t>() before drawing each screen.</a:t>
            </a:r>
          </a:p>
          <a:p>
            <a:r>
              <a:rPr lang="en-US" dirty="0"/>
              <a:t>First you have to connect to the database. I have that as a separate function to run first and just in case something goes wrong so you can deal with it not and have it not interrupt the program half way through.</a:t>
            </a:r>
          </a:p>
          <a:p>
            <a:r>
              <a:rPr lang="en-US" dirty="0"/>
              <a:t>And yes these are just screenshots, I am not running it live because Murphy’s Law is always in effect during presentations.</a:t>
            </a:r>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12</a:t>
            </a:fld>
            <a:endParaRPr lang="en-US"/>
          </a:p>
        </p:txBody>
      </p:sp>
    </p:spTree>
    <p:extLst>
      <p:ext uri="{BB962C8B-B14F-4D97-AF65-F5344CB8AC3E}">
        <p14:creationId xmlns:p14="http://schemas.microsoft.com/office/powerpoint/2010/main" val="2517685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hitting run will first populate the mistake and lookup tables within MySQL, then it will import those tables into Python using the Pandas library. They are saved as a </a:t>
            </a:r>
            <a:r>
              <a:rPr lang="en-US" dirty="0" err="1"/>
              <a:t>dataframe</a:t>
            </a:r>
            <a:r>
              <a:rPr lang="en-US" dirty="0"/>
              <a:t>.</a:t>
            </a:r>
          </a:p>
          <a:p>
            <a:r>
              <a:rPr lang="en-US" dirty="0"/>
              <a:t>By the way, after the demo is completed I will show you a snippet of what the three tables look like.</a:t>
            </a:r>
          </a:p>
          <a:p>
            <a:r>
              <a:rPr lang="en-US" dirty="0"/>
              <a:t>When getting the raw data that needs to be cleaned from MySQL, the user can specify how many rows at a time will be imported. During testing we simply got 2 at a time.</a:t>
            </a:r>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13</a:t>
            </a:fld>
            <a:endParaRPr lang="en-US"/>
          </a:p>
        </p:txBody>
      </p:sp>
    </p:spTree>
    <p:extLst>
      <p:ext uri="{BB962C8B-B14F-4D97-AF65-F5344CB8AC3E}">
        <p14:creationId xmlns:p14="http://schemas.microsoft.com/office/powerpoint/2010/main" val="2517685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Here you can see the first value to standardize: “UNITED AIRLINES IRVING TX”.</a:t>
            </a:r>
          </a:p>
          <a:p>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14</a:t>
            </a:fld>
            <a:endParaRPr lang="en-US"/>
          </a:p>
        </p:txBody>
      </p:sp>
    </p:spTree>
    <p:extLst>
      <p:ext uri="{BB962C8B-B14F-4D97-AF65-F5344CB8AC3E}">
        <p14:creationId xmlns:p14="http://schemas.microsoft.com/office/powerpoint/2010/main" val="1003601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The lower half of the screen contains the values from the lookup and mistake tables. If there were no values present within the Lookup and Mistake tables this would be blank.</a:t>
            </a:r>
          </a:p>
          <a:p>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15</a:t>
            </a:fld>
            <a:endParaRPr lang="en-US"/>
          </a:p>
        </p:txBody>
      </p:sp>
    </p:spTree>
    <p:extLst>
      <p:ext uri="{BB962C8B-B14F-4D97-AF65-F5344CB8AC3E}">
        <p14:creationId xmlns:p14="http://schemas.microsoft.com/office/powerpoint/2010/main" val="10314789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As you can see they have been ordered by the value of their “Ratio”, (which is their similarity to the value to standardize). </a:t>
            </a:r>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16</a:t>
            </a:fld>
            <a:endParaRPr lang="en-US"/>
          </a:p>
        </p:txBody>
      </p:sp>
    </p:spTree>
    <p:extLst>
      <p:ext uri="{BB962C8B-B14F-4D97-AF65-F5344CB8AC3E}">
        <p14:creationId xmlns:p14="http://schemas.microsoft.com/office/powerpoint/2010/main" val="2198809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LookupVal</a:t>
            </a:r>
            <a:r>
              <a:rPr lang="en-US" dirty="0"/>
              <a:t> is a standardized value from the lookup table </a:t>
            </a:r>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17</a:t>
            </a:fld>
            <a:endParaRPr lang="en-US"/>
          </a:p>
        </p:txBody>
      </p:sp>
    </p:spTree>
    <p:extLst>
      <p:ext uri="{BB962C8B-B14F-4D97-AF65-F5344CB8AC3E}">
        <p14:creationId xmlns:p14="http://schemas.microsoft.com/office/powerpoint/2010/main" val="4133600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t>
            </a:r>
            <a:r>
              <a:rPr lang="en-US" dirty="0" err="1"/>
              <a:t>MistakeVal</a:t>
            </a:r>
            <a:r>
              <a:rPr lang="en-US" dirty="0"/>
              <a:t> is a mistake that was previously paired with the </a:t>
            </a:r>
            <a:r>
              <a:rPr lang="en-US" dirty="0" err="1"/>
              <a:t>LookupVal</a:t>
            </a:r>
            <a:r>
              <a:rPr lang="en-US" dirty="0"/>
              <a:t>. </a:t>
            </a:r>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18</a:t>
            </a:fld>
            <a:endParaRPr lang="en-US"/>
          </a:p>
        </p:txBody>
      </p:sp>
    </p:spTree>
    <p:extLst>
      <p:ext uri="{BB962C8B-B14F-4D97-AF65-F5344CB8AC3E}">
        <p14:creationId xmlns:p14="http://schemas.microsoft.com/office/powerpoint/2010/main" val="3251142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you can see in row number 1 someone typed in American Airlines Irving TX, but the standardized value is actually American Airlines</a:t>
            </a:r>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19</a:t>
            </a:fld>
            <a:endParaRPr lang="en-US"/>
          </a:p>
        </p:txBody>
      </p:sp>
    </p:spTree>
    <p:extLst>
      <p:ext uri="{BB962C8B-B14F-4D97-AF65-F5344CB8AC3E}">
        <p14:creationId xmlns:p14="http://schemas.microsoft.com/office/powerpoint/2010/main" val="1648552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My employer, like most businesses needs to control costs. One of the areas that I am responsible for is travel and reimbursable expenses.</a:t>
            </a:r>
          </a:p>
          <a:p>
            <a:pPr defTabSz="931774">
              <a:defRPr/>
            </a:pPr>
            <a:r>
              <a:rPr lang="en-US" dirty="0"/>
              <a:t>In order to control these expenses, we need to track where these costs are incurred.</a:t>
            </a:r>
          </a:p>
          <a:p>
            <a:pPr defTabSz="931774">
              <a:defRPr/>
            </a:pPr>
            <a:r>
              <a:rPr lang="en-US" dirty="0"/>
              <a:t>Our accountants records the multiples sources of these transactions as journal entries into an accounts payable ledger.</a:t>
            </a:r>
          </a:p>
          <a:p>
            <a:r>
              <a:rPr lang="en-US" dirty="0"/>
              <a:t>A SQL database was recently created to house a monthly extract of the travel and reimbursable expenses entries.</a:t>
            </a:r>
          </a:p>
          <a:p>
            <a:pPr defTabSz="931774">
              <a:defRPr/>
            </a:pPr>
            <a:r>
              <a:rPr lang="en-US" dirty="0"/>
              <a:t>In order for these entries to provide useful information for analysis, reporting, and vendor negotiations, we found that we needed to clean various attributes that are either from credit card or free text inputs.</a:t>
            </a:r>
          </a:p>
          <a:p>
            <a:r>
              <a:rPr lang="en-US" dirty="0"/>
              <a:t>One of these attributes that take the most time to clean is vendor names across 82 expense types.</a:t>
            </a:r>
          </a:p>
          <a:p>
            <a:endParaRPr lang="en-US" dirty="0"/>
          </a:p>
          <a:p>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2</a:t>
            </a:fld>
            <a:endParaRPr lang="en-US"/>
          </a:p>
        </p:txBody>
      </p:sp>
    </p:spTree>
    <p:extLst>
      <p:ext uri="{BB962C8B-B14F-4D97-AF65-F5344CB8AC3E}">
        <p14:creationId xmlns:p14="http://schemas.microsoft.com/office/powerpoint/2010/main" val="20934937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In the bottom case you can see that there is no mistake value for Emirates Airlines. This indicates that the “Emirates Airlines” string is closer in value to “United Airlines Irving TX” than any of mistaken spellings of “Emirates Airlines”.</a:t>
            </a:r>
          </a:p>
          <a:p>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20</a:t>
            </a:fld>
            <a:endParaRPr lang="en-US"/>
          </a:p>
        </p:txBody>
      </p:sp>
    </p:spTree>
    <p:extLst>
      <p:ext uri="{BB962C8B-B14F-4D97-AF65-F5344CB8AC3E}">
        <p14:creationId xmlns:p14="http://schemas.microsoft.com/office/powerpoint/2010/main" val="12745359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have this output you have three options. You can type in:</a:t>
            </a:r>
          </a:p>
          <a:p>
            <a:r>
              <a:rPr lang="en-US" dirty="0"/>
              <a:t>c if you wish to create a custom valid value. You would do this if none of the values in the </a:t>
            </a:r>
            <a:r>
              <a:rPr lang="en-US" dirty="0" err="1"/>
              <a:t>LookupVal</a:t>
            </a:r>
            <a:r>
              <a:rPr lang="en-US" dirty="0"/>
              <a:t> column are ones that you wish to choose.</a:t>
            </a:r>
          </a:p>
          <a:p>
            <a:r>
              <a:rPr lang="en-US" dirty="0"/>
              <a:t>If you type in a number and you will choose a </a:t>
            </a:r>
            <a:r>
              <a:rPr lang="en-US" dirty="0" err="1"/>
              <a:t>LookupVal</a:t>
            </a:r>
            <a:r>
              <a:rPr lang="en-US" dirty="0"/>
              <a:t> based on the row number on the left. For example if you typed 0, you would be choosing United Airlines.</a:t>
            </a:r>
          </a:p>
          <a:p>
            <a:r>
              <a:rPr lang="en-US" dirty="0"/>
              <a:t>If you type in anything else it will show the next 5 rows.</a:t>
            </a:r>
          </a:p>
          <a:p>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21</a:t>
            </a:fld>
            <a:endParaRPr lang="en-US"/>
          </a:p>
        </p:txBody>
      </p:sp>
    </p:spTree>
    <p:extLst>
      <p:ext uri="{BB962C8B-B14F-4D97-AF65-F5344CB8AC3E}">
        <p14:creationId xmlns:p14="http://schemas.microsoft.com/office/powerpoint/2010/main" val="8584130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In this instance type in 0 (which is the correct value for United Airlines Irving TX to be standardized to) and it will automatically add “United Airlines Irving TX” to the mistake table and update the row in MySQL. The way that this is set up, the update will not simply update the single row, it will update all rows that contain this exact value. Update works in this way because we are not updating on a primary key.</a:t>
            </a:r>
          </a:p>
          <a:p>
            <a:pPr defTabSz="931774">
              <a:defRPr/>
            </a:pPr>
            <a:endParaRPr lang="en-US" dirty="0"/>
          </a:p>
          <a:p>
            <a:pPr defTabSz="931774">
              <a:defRPr/>
            </a:pPr>
            <a:r>
              <a:rPr lang="en-US" dirty="0"/>
              <a:t>Whenever there is a ratio match that is a perfect 1 for either the Lookup or Mistake values, the program automatically updates all the tables with the correct value and moves on to the next one without any user interaction.</a:t>
            </a:r>
          </a:p>
          <a:p>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22</a:t>
            </a:fld>
            <a:endParaRPr lang="en-US"/>
          </a:p>
        </p:txBody>
      </p:sp>
    </p:spTree>
    <p:extLst>
      <p:ext uri="{BB962C8B-B14F-4D97-AF65-F5344CB8AC3E}">
        <p14:creationId xmlns:p14="http://schemas.microsoft.com/office/powerpoint/2010/main" val="20759299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value to standardize is Tore-air-o …. yeah I can’t pronounce that.</a:t>
            </a:r>
          </a:p>
          <a:p>
            <a:r>
              <a:rPr lang="en-US" dirty="0"/>
              <a:t>For this one you can see that there are no values that seem to be a good standardized value. This is also pretty apparent by seeing that the highest ratio is only 0.561. Just for the sake of being thorough, we type in something random to look at the next 5 rows.</a:t>
            </a:r>
          </a:p>
          <a:p>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23</a:t>
            </a:fld>
            <a:endParaRPr lang="en-US"/>
          </a:p>
        </p:txBody>
      </p:sp>
    </p:spTree>
    <p:extLst>
      <p:ext uri="{BB962C8B-B14F-4D97-AF65-F5344CB8AC3E}">
        <p14:creationId xmlns:p14="http://schemas.microsoft.com/office/powerpoint/2010/main" val="11250875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You can see that these values look even worse than the first 5. With a ratio of 0.5 “Four Seasons” is the closest match. So we will instead make a custom value for this.</a:t>
            </a:r>
          </a:p>
          <a:p>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24</a:t>
            </a:fld>
            <a:endParaRPr lang="en-US"/>
          </a:p>
        </p:txBody>
      </p:sp>
    </p:spTree>
    <p:extLst>
      <p:ext uri="{BB962C8B-B14F-4D97-AF65-F5344CB8AC3E}">
        <p14:creationId xmlns:p14="http://schemas.microsoft.com/office/powerpoint/2010/main" val="8861789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We type in the custom value and type ‘y’ to keep it.</a:t>
            </a:r>
          </a:p>
          <a:p>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25</a:t>
            </a:fld>
            <a:endParaRPr lang="en-US"/>
          </a:p>
        </p:txBody>
      </p:sp>
    </p:spTree>
    <p:extLst>
      <p:ext uri="{BB962C8B-B14F-4D97-AF65-F5344CB8AC3E}">
        <p14:creationId xmlns:p14="http://schemas.microsoft.com/office/powerpoint/2010/main" val="16426769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Next the program pulls up this screen and checks the newly typed value against the Lookup and Mistake tables, just to make sure the value that we typed does not match something already in the table. As you can see, the closest match is “The </a:t>
            </a:r>
            <a:r>
              <a:rPr lang="en-US" dirty="0" err="1"/>
              <a:t>Leela</a:t>
            </a:r>
            <a:r>
              <a:rPr lang="en-US" dirty="0"/>
              <a:t>” which is not even remotely close, so there are no values that seem to match. We could move on to the next 5 but that doesn’t seem necessary.</a:t>
            </a:r>
          </a:p>
          <a:p>
            <a:r>
              <a:rPr lang="en-US" dirty="0"/>
              <a:t>At this point we have decided that we like our custom value so we type ‘c’. It uses the custom value and just like before in the previous example it creates a new entry in the lookup and mistake tables and updates the values in MySQL.</a:t>
            </a:r>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26</a:t>
            </a:fld>
            <a:endParaRPr lang="en-US"/>
          </a:p>
        </p:txBody>
      </p:sp>
    </p:spTree>
    <p:extLst>
      <p:ext uri="{BB962C8B-B14F-4D97-AF65-F5344CB8AC3E}">
        <p14:creationId xmlns:p14="http://schemas.microsoft.com/office/powerpoint/2010/main" val="24926936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Now as a side note, you can see that because we generated the lookup and mistake tables from previously created data that was manually entered and manually validated, you can see a typo in row 3 (“Four </a:t>
            </a:r>
            <a:r>
              <a:rPr lang="en-US" dirty="0" err="1"/>
              <a:t>Seasos</a:t>
            </a:r>
            <a:r>
              <a:rPr lang="en-US" dirty="0"/>
              <a:t>”) compared to row 1 (“Four Seasons”), which highlights the need for this system.</a:t>
            </a:r>
          </a:p>
          <a:p>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27</a:t>
            </a:fld>
            <a:endParaRPr lang="en-US"/>
          </a:p>
        </p:txBody>
      </p:sp>
    </p:spTree>
    <p:extLst>
      <p:ext uri="{BB962C8B-B14F-4D97-AF65-F5344CB8AC3E}">
        <p14:creationId xmlns:p14="http://schemas.microsoft.com/office/powerpoint/2010/main" val="1911783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conclusions</a:t>
            </a:r>
            <a:r>
              <a:rPr lang="en-US" baseline="0" dirty="0" smtClean="0"/>
              <a:t> we reached </a:t>
            </a:r>
            <a:r>
              <a:rPr lang="en-US" baseline="0" dirty="0" smtClean="0"/>
              <a:t>are the same as our lessons learned from this project</a:t>
            </a:r>
            <a:endParaRPr lang="en-US" baseline="0" dirty="0" smtClean="0"/>
          </a:p>
          <a:p>
            <a:endParaRPr lang="en-US" dirty="0" smtClean="0"/>
          </a:p>
          <a:p>
            <a:r>
              <a:rPr lang="en-US" dirty="0" smtClean="0"/>
              <a:t>By modifyin</a:t>
            </a:r>
            <a:r>
              <a:rPr lang="en-US" baseline="0" dirty="0" smtClean="0"/>
              <a:t>g the database schema with two rather just one reference table and Python logic to track not just valid but also invalid values, it is foreseeable that this would increase the accuracy of the data values a</a:t>
            </a:r>
            <a:r>
              <a:rPr lang="en-US" dirty="0" smtClean="0"/>
              <a:t>cross</a:t>
            </a:r>
            <a:r>
              <a:rPr lang="en-US" baseline="0" dirty="0" smtClean="0"/>
              <a:t> all spend categories.</a:t>
            </a:r>
          </a:p>
          <a:p>
            <a:endParaRPr lang="en-US" baseline="0" dirty="0" smtClean="0"/>
          </a:p>
          <a:p>
            <a:r>
              <a:rPr lang="en-US" dirty="0" smtClean="0"/>
              <a:t>A UI to build the repository with automated repeatable comparisons provides a non-technical resource</a:t>
            </a:r>
            <a:r>
              <a:rPr lang="en-US" baseline="0" dirty="0" smtClean="0"/>
              <a:t> a tool to perform the data quality function a the u</a:t>
            </a:r>
            <a:r>
              <a:rPr lang="en-US" dirty="0" smtClean="0"/>
              <a:t>ser does not need to know SQL.</a:t>
            </a:r>
          </a:p>
          <a:p>
            <a:endParaRPr lang="en-US" dirty="0" smtClean="0"/>
          </a:p>
          <a:p>
            <a:r>
              <a:rPr lang="en-US" dirty="0" smtClean="0"/>
              <a:t>Automated</a:t>
            </a:r>
            <a:r>
              <a:rPr lang="en-US" baseline="0" dirty="0" smtClean="0"/>
              <a:t> ratio computation for similar spellings narrows down the values for selection and standardization thus reducing manual inspection time while allowing for custom values.</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28</a:t>
            </a:fld>
            <a:endParaRPr lang="en-US"/>
          </a:p>
        </p:txBody>
      </p:sp>
    </p:spTree>
    <p:extLst>
      <p:ext uri="{BB962C8B-B14F-4D97-AF65-F5344CB8AC3E}">
        <p14:creationId xmlns:p14="http://schemas.microsoft.com/office/powerpoint/2010/main" val="40853925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 immediate reduction time &amp; labor because we still needed to review and populate the values in both reference tables one at a time for each of the unique 22,513 vendor name variations</a:t>
            </a:r>
          </a:p>
          <a:p>
            <a:endParaRPr lang="en-US" baseline="0" dirty="0" smtClean="0"/>
          </a:p>
          <a:p>
            <a:r>
              <a:rPr lang="en-US" baseline="0" dirty="0" smtClean="0"/>
              <a:t>However, it is expect that the schema changes to track the values in both these tables would be reused to cut down inspection of future monthly entries for longer term reduction</a:t>
            </a:r>
          </a:p>
          <a:p>
            <a:endParaRPr lang="en-US" baseline="0" dirty="0" smtClean="0"/>
          </a:p>
          <a:p>
            <a:r>
              <a:rPr lang="en-US" baseline="0" dirty="0" smtClean="0"/>
              <a:t>No metrics at this point in time until values completely populated in both reference tables</a:t>
            </a:r>
          </a:p>
          <a:p>
            <a:endParaRPr lang="en-US" baseline="0" dirty="0" smtClean="0"/>
          </a:p>
          <a:p>
            <a:r>
              <a:rPr lang="en-US" baseline="0" dirty="0" smtClean="0"/>
              <a:t>Nevertheless, the knowledge gained from this project showed us the intricacies of integrating a programming language, specifically, Python with a relational database</a:t>
            </a:r>
          </a:p>
          <a:p>
            <a:r>
              <a:rPr lang="en-US" baseline="0" dirty="0" smtClean="0"/>
              <a:t>Project provided experience in the importance of understanding requirements upfront in designing relational database schemas and its attributes, e.g. a reference table with both valid and invalid values, changing our starting point from raw data to the dataset with as much cleaned data as </a:t>
            </a:r>
            <a:r>
              <a:rPr lang="en-US" baseline="0" dirty="0" smtClean="0"/>
              <a:t>available</a:t>
            </a:r>
          </a:p>
          <a:p>
            <a:endParaRPr lang="en-US" baseline="0" dirty="0" smtClean="0"/>
          </a:p>
          <a:p>
            <a:r>
              <a:rPr lang="en-US" baseline="0" dirty="0" smtClean="0"/>
              <a:t>Importing data        (table import wizard is super slow)</a:t>
            </a:r>
          </a:p>
          <a:p>
            <a:r>
              <a:rPr lang="en-US" sz="1200" kern="1200" dirty="0" smtClean="0">
                <a:solidFill>
                  <a:schemeClr val="tx1"/>
                </a:solidFill>
                <a:effectLst/>
                <a:latin typeface="+mn-lt"/>
                <a:ea typeface="+mn-ea"/>
                <a:cs typeface="+mn-cs"/>
              </a:rPr>
              <a:t>Importing data to MySQL (char set, import speed)</a:t>
            </a: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Speed of querying a database vs a data frame    (database are optimized, data frames are not)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try-catch        (prevent crashes and get output from failed connection)</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cursor            (for doing operations on a database)</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connectors        (can be switched out for another one)</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Sanitize SQL queries    (be careful of ' and such characters if concatenating strings in python)</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29</a:t>
            </a:fld>
            <a:endParaRPr lang="en-US"/>
          </a:p>
        </p:txBody>
      </p:sp>
    </p:spTree>
    <p:extLst>
      <p:ext uri="{BB962C8B-B14F-4D97-AF65-F5344CB8AC3E}">
        <p14:creationId xmlns:p14="http://schemas.microsoft.com/office/powerpoint/2010/main" val="2674794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The reason why it is most time and labor intensive is because the sources differ and vary in volume. </a:t>
            </a:r>
          </a:p>
          <a:p>
            <a:pPr defTabSz="931774">
              <a:defRPr/>
            </a:pPr>
            <a:r>
              <a:rPr lang="en-US" dirty="0"/>
              <a:t>The more data sources, the more the variations in values, hence the more difficult to standardize the data values.</a:t>
            </a:r>
          </a:p>
          <a:p>
            <a:pPr defTabSz="931774">
              <a:defRPr/>
            </a:pPr>
            <a:r>
              <a:rPr lang="en-US" dirty="0"/>
              <a:t>Using SQL select and update statements to standardize vendor name can take 2-3 days per month while </a:t>
            </a:r>
            <a:r>
              <a:rPr lang="en-US"/>
              <a:t>still leaving </a:t>
            </a:r>
            <a:r>
              <a:rPr lang="en-US" dirty="0"/>
              <a:t>vendor name inconsistencies and limited to higher spend expense categories such as airfare, hotel/lodging, and car rentals and leaving shoddy misspelled vendor names for meals and other expenses. </a:t>
            </a:r>
          </a:p>
          <a:p>
            <a:pPr defTabSz="931774">
              <a:defRPr/>
            </a:pPr>
            <a:r>
              <a:rPr lang="en-US" dirty="0"/>
              <a:t>That is, the same vendor is not standardized across all reimbursed expense categories. </a:t>
            </a:r>
          </a:p>
          <a:p>
            <a:pPr defTabSz="931774">
              <a:defRPr/>
            </a:pPr>
            <a:r>
              <a:rPr lang="en-US" dirty="0"/>
              <a:t>Furthermore, just because it is standardized for previous months transactions, it still needs to be updated for new transactions each month.</a:t>
            </a:r>
          </a:p>
          <a:p>
            <a:pPr defTabSz="931774">
              <a:defRPr/>
            </a:pPr>
            <a:r>
              <a:rPr lang="en-US" dirty="0"/>
              <a:t>There are still missed values in the review along with null values.</a:t>
            </a:r>
          </a:p>
          <a:p>
            <a:pPr defTabSz="931774">
              <a:defRPr/>
            </a:pPr>
            <a:r>
              <a:rPr lang="en-US" dirty="0" smtClean="0"/>
              <a:t>As a class project, I wanted to know whether modifying the database schema and the data cleaning process using MySQL and Python could reduce the time it takes to clean this</a:t>
            </a:r>
            <a:r>
              <a:rPr lang="en-US" baseline="0" dirty="0" smtClean="0"/>
              <a:t> vendor name attribute.</a:t>
            </a:r>
            <a:endParaRPr lang="en-US" dirty="0" smtClean="0"/>
          </a:p>
          <a:p>
            <a:pPr defTabSz="931774">
              <a:defRPr/>
            </a:pPr>
            <a:endParaRPr lang="en-US" dirty="0"/>
          </a:p>
          <a:p>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3</a:t>
            </a:fld>
            <a:endParaRPr lang="en-US"/>
          </a:p>
        </p:txBody>
      </p:sp>
    </p:spTree>
    <p:extLst>
      <p:ext uri="{BB962C8B-B14F-4D97-AF65-F5344CB8AC3E}">
        <p14:creationId xmlns:p14="http://schemas.microsoft.com/office/powerpoint/2010/main" val="33771727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A9633A-392A-4347-9D1C-FF5FFE9476B1}" type="slidenum">
              <a:rPr lang="en-US" smtClean="0"/>
              <a:t>30</a:t>
            </a:fld>
            <a:endParaRPr lang="en-US"/>
          </a:p>
        </p:txBody>
      </p:sp>
    </p:spTree>
    <p:extLst>
      <p:ext uri="{BB962C8B-B14F-4D97-AF65-F5344CB8AC3E}">
        <p14:creationId xmlns:p14="http://schemas.microsoft.com/office/powerpoint/2010/main" val="1274456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The sources of data comes from users, known, and unknown vendors, that come in through expense reports, credit card transactions, and invoices globally that are accounted by accountants in various countries.</a:t>
            </a:r>
          </a:p>
          <a:p>
            <a:pPr defTabSz="931774">
              <a:defRPr/>
            </a:pPr>
            <a:r>
              <a:rPr lang="en-US" dirty="0"/>
              <a:t>Representations of a vendor name range from 21,000 to 132,000 tuples or journal entries per month for these travel and reimbursable expenses.</a:t>
            </a:r>
          </a:p>
          <a:p>
            <a:pPr defTabSz="931774">
              <a:defRPr/>
            </a:pPr>
            <a:r>
              <a:rPr lang="en-US" dirty="0"/>
              <a:t>There are </a:t>
            </a:r>
            <a:r>
              <a:rPr lang="en-US" dirty="0" err="1"/>
              <a:t>mis</a:t>
            </a:r>
            <a:r>
              <a:rPr lang="en-US" dirty="0"/>
              <a:t>-spellings from users and variations from different POS credit card processors, e.g. Starbucks.</a:t>
            </a:r>
          </a:p>
          <a:p>
            <a:pPr defTabSz="931774">
              <a:defRPr/>
            </a:pPr>
            <a:r>
              <a:rPr lang="en-US" dirty="0"/>
              <a:t>If you go to different Starbucks across a </a:t>
            </a:r>
            <a:r>
              <a:rPr lang="en-US" dirty="0" err="1"/>
              <a:t>metroplex</a:t>
            </a:r>
            <a:r>
              <a:rPr lang="en-US" dirty="0"/>
              <a:t>, country, or internationally, and use the same credit card, Starbucks is not reflected the same within your credit card statement.</a:t>
            </a:r>
          </a:p>
          <a:p>
            <a:pPr defTabSz="931774">
              <a:defRPr/>
            </a:pPr>
            <a:r>
              <a:rPr lang="en-US" dirty="0"/>
              <a:t>The same goes for airlines, a major expense, which I will show you an example a little bit later.</a:t>
            </a:r>
          </a:p>
          <a:p>
            <a:pPr defTabSz="931774">
              <a:defRPr/>
            </a:pPr>
            <a:endParaRPr lang="en-US" dirty="0"/>
          </a:p>
          <a:p>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4</a:t>
            </a:fld>
            <a:endParaRPr lang="en-US"/>
          </a:p>
        </p:txBody>
      </p:sp>
    </p:spTree>
    <p:extLst>
      <p:ext uri="{BB962C8B-B14F-4D97-AF65-F5344CB8AC3E}">
        <p14:creationId xmlns:p14="http://schemas.microsoft.com/office/powerpoint/2010/main" val="39237376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of</a:t>
            </a:r>
            <a:r>
              <a:rPr lang="en-US" baseline="0" dirty="0" smtClean="0"/>
              <a:t> these travel and reimbursable expense transactions either automatically flow through into our Account Payable sub-ledger or inputted by an Accountant.</a:t>
            </a:r>
          </a:p>
          <a:p>
            <a:r>
              <a:rPr lang="en-US" baseline="0" dirty="0" smtClean="0"/>
              <a:t>These transactions are then extracted for my department’s focus.</a:t>
            </a:r>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5</a:t>
            </a:fld>
            <a:endParaRPr lang="en-US"/>
          </a:p>
        </p:txBody>
      </p:sp>
    </p:spTree>
    <p:extLst>
      <p:ext uri="{BB962C8B-B14F-4D97-AF65-F5344CB8AC3E}">
        <p14:creationId xmlns:p14="http://schemas.microsoft.com/office/powerpoint/2010/main" val="259959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current workflow requires that I... </a:t>
            </a:r>
          </a:p>
          <a:p>
            <a:pPr marL="291179" indent="-291179">
              <a:buFont typeface="Wingdings" panose="05000000000000000000" pitchFamily="2" charset="2"/>
              <a:buChar char="q"/>
            </a:pPr>
            <a:r>
              <a:rPr lang="en-US" dirty="0" smtClean="0"/>
              <a:t>Query to</a:t>
            </a:r>
            <a:r>
              <a:rPr lang="en-US" baseline="0" dirty="0" smtClean="0"/>
              <a:t> select </a:t>
            </a:r>
            <a:r>
              <a:rPr lang="en-US" dirty="0" smtClean="0"/>
              <a:t>values by expense type and LIKE vendor names</a:t>
            </a:r>
          </a:p>
          <a:p>
            <a:pPr marL="291179" indent="-291179">
              <a:buFont typeface="Wingdings" panose="05000000000000000000" pitchFamily="2" charset="2"/>
              <a:buChar char="q"/>
            </a:pPr>
            <a:r>
              <a:rPr lang="en-US" dirty="0" smtClean="0"/>
              <a:t>Manually inspect values for variations in spellings, etc.</a:t>
            </a:r>
          </a:p>
          <a:p>
            <a:pPr marL="291179" indent="-291179">
              <a:buFont typeface="Wingdings" panose="05000000000000000000" pitchFamily="2" charset="2"/>
              <a:buChar char="q"/>
            </a:pPr>
            <a:r>
              <a:rPr lang="en-US" dirty="0" smtClean="0"/>
              <a:t>Write SQL update statements for each variation</a:t>
            </a:r>
          </a:p>
          <a:p>
            <a:endParaRPr lang="en-US" dirty="0" smtClean="0"/>
          </a:p>
          <a:p>
            <a:r>
              <a:rPr lang="en-US" dirty="0" smtClean="0"/>
              <a:t>We started</a:t>
            </a:r>
            <a:r>
              <a:rPr lang="en-US" baseline="0" dirty="0" smtClean="0"/>
              <a:t> this project with 1,009,303 rows</a:t>
            </a:r>
            <a:endParaRPr lang="en-US" dirty="0" smtClean="0"/>
          </a:p>
          <a:p>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6</a:t>
            </a:fld>
            <a:endParaRPr lang="en-US"/>
          </a:p>
        </p:txBody>
      </p:sp>
    </p:spTree>
    <p:extLst>
      <p:ext uri="{BB962C8B-B14F-4D97-AF65-F5344CB8AC3E}">
        <p14:creationId xmlns:p14="http://schemas.microsoft.com/office/powerpoint/2010/main" val="2335831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the million plus</a:t>
            </a:r>
            <a:r>
              <a:rPr lang="en-US" baseline="0" dirty="0" smtClean="0"/>
              <a:t> and increasing number of transactions, we have at last count a little over 22K unique vendor names in the database going back to 2017</a:t>
            </a:r>
          </a:p>
          <a:p>
            <a:r>
              <a:rPr lang="en-US" baseline="0" dirty="0" smtClean="0"/>
              <a:t>At the start of this semester, I had 71 variations for AA. I now have 104 spellings and representations.</a:t>
            </a:r>
          </a:p>
          <a:p>
            <a:r>
              <a:rPr lang="en-US" baseline="0" dirty="0" smtClean="0"/>
              <a:t>So we explored how can this process be improved?</a:t>
            </a:r>
          </a:p>
          <a:p>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7</a:t>
            </a:fld>
            <a:endParaRPr lang="en-US"/>
          </a:p>
        </p:txBody>
      </p:sp>
    </p:spTree>
    <p:extLst>
      <p:ext uri="{BB962C8B-B14F-4D97-AF65-F5344CB8AC3E}">
        <p14:creationId xmlns:p14="http://schemas.microsoft.com/office/powerpoint/2010/main" val="2874526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needed to create a repeatable method to clean and standardize the vendor data. For this we decided to use MySQL to house the data and do all the data manipulation within python.</a:t>
            </a:r>
          </a:p>
          <a:p>
            <a:r>
              <a:rPr lang="en-US" dirty="0"/>
              <a:t>For python, we decided to use Anaconda to manage our installed libraries and packages. This decision was especially important because our project is solving a real world problem, and we want the setup to be easily replicable. In Anaconda we created a new environment and installed the appropriate minimal libraries required including pandas and </a:t>
            </a:r>
            <a:r>
              <a:rPr lang="en-US" dirty="0" err="1"/>
              <a:t>mysql.connection</a:t>
            </a:r>
            <a:r>
              <a:rPr lang="en-US" dirty="0"/>
              <a:t>.</a:t>
            </a:r>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8</a:t>
            </a:fld>
            <a:endParaRPr lang="en-US"/>
          </a:p>
        </p:txBody>
      </p:sp>
    </p:spTree>
    <p:extLst>
      <p:ext uri="{BB962C8B-B14F-4D97-AF65-F5344CB8AC3E}">
        <p14:creationId xmlns:p14="http://schemas.microsoft.com/office/powerpoint/2010/main" val="3265976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first presentation, in a nutshell, the workflow of the solution was to first create a lookup table. We import any and all previously created valid entries into that table. Next we have a python script that references the lookup table and automatically finds, matches, and then inserts valid entries back into the standardized name field. There are 3 possible ways to make erroneous entries, you can see them the example on the slide, and we wanted to use some sort of ‘spellcheck’ function to fix them.</a:t>
            </a:r>
            <a:endParaRPr lang="en-US" dirty="0"/>
          </a:p>
        </p:txBody>
      </p:sp>
      <p:sp>
        <p:nvSpPr>
          <p:cNvPr id="4" name="Slide Number Placeholder 3"/>
          <p:cNvSpPr>
            <a:spLocks noGrp="1"/>
          </p:cNvSpPr>
          <p:nvPr>
            <p:ph type="sldNum" sz="quarter" idx="10"/>
          </p:nvPr>
        </p:nvSpPr>
        <p:spPr/>
        <p:txBody>
          <a:bodyPr/>
          <a:lstStyle/>
          <a:p>
            <a:fld id="{BAA9633A-392A-4347-9D1C-FF5FFE9476B1}" type="slidenum">
              <a:rPr lang="en-US" smtClean="0"/>
              <a:t>9</a:t>
            </a:fld>
            <a:endParaRPr lang="en-US"/>
          </a:p>
        </p:txBody>
      </p:sp>
    </p:spTree>
    <p:extLst>
      <p:ext uri="{BB962C8B-B14F-4D97-AF65-F5344CB8AC3E}">
        <p14:creationId xmlns:p14="http://schemas.microsoft.com/office/powerpoint/2010/main" val="1440198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8327683-8978-6B4B-9130-4A6A841F0549}" type="slidenum">
              <a:rPr lang="en-US" smtClean="0"/>
              <a:t>‹#›</a:t>
            </a:fld>
            <a:endParaRPr lang="en-US"/>
          </a:p>
        </p:txBody>
      </p:sp>
    </p:spTree>
  </p:cSld>
  <p:clrMapOvr>
    <a:masterClrMapping/>
  </p:clrMapOvr>
  <p:transition advClick="0" advTm="15000"/>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D8AC05B1-2526-7C44-8A74-66C916069F4A}" type="datetime1">
              <a:rPr lang="en-US" smtClean="0"/>
              <a:t>4/17/2019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p:transition advClick="0" advTm="15000"/>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C0E5C021-D243-504D-84B8-D45D829E8B6B}" type="datetime1">
              <a:rPr lang="en-US" smtClean="0"/>
              <a:t>4/17/2019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p:transition advClick="0" advTm="15000"/>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B6F93F85-28A1-8344-9763-EF19E19F9128}" type="datetime1">
              <a:rPr lang="en-US" smtClean="0"/>
              <a:t>4/17/2019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002060"/>
                </a:solidFill>
              </a:defRPr>
            </a:lvl1pPr>
          </a:lstStyle>
          <a:p>
            <a:fld id="{38327683-8978-6B4B-9130-4A6A841F0549}" type="slidenum">
              <a:rPr lang="en-US" smtClean="0"/>
              <a:t>‹#›</a:t>
            </a:fld>
            <a:endParaRPr lang="en-US"/>
          </a:p>
        </p:txBody>
      </p:sp>
    </p:spTree>
  </p:cSld>
  <p:clrMapOvr>
    <a:masterClrMapping/>
  </p:clrMapOvr>
  <p:transition advClick="0" advTm="15000"/>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28650" y="5528449"/>
            <a:ext cx="2057400" cy="365125"/>
          </a:xfrm>
          <a:prstGeom prst="rect">
            <a:avLst/>
          </a:prstGeom>
        </p:spPr>
        <p:txBody>
          <a:bodyPr/>
          <a:lstStyle/>
          <a:p>
            <a:fld id="{A2B5E9FB-9AD4-754B-A772-6D3733DD5BAC}" type="datetime1">
              <a:rPr lang="en-US" smtClean="0"/>
              <a:t>4/17/2019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p:transition advClick="0" advTm="15000"/>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3140DF9E-9222-EE48-A64D-28DE5FAE4784}" type="datetime1">
              <a:rPr lang="en-US" smtClean="0"/>
              <a:t>4/17/2019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p:transition advClick="0" advTm="15000"/>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28650" y="5528449"/>
            <a:ext cx="2057400" cy="365125"/>
          </a:xfrm>
          <a:prstGeom prst="rect">
            <a:avLst/>
          </a:prstGeom>
        </p:spPr>
        <p:txBody>
          <a:bodyPr/>
          <a:lstStyle/>
          <a:p>
            <a:fld id="{A61490FA-57A5-0041-9FDC-ACD83A9AA0E7}" type="datetime1">
              <a:rPr lang="en-US" smtClean="0"/>
              <a:t>4/17/2019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p:transition advClick="0" advTm="15000"/>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28650" y="5528449"/>
            <a:ext cx="2057400" cy="365125"/>
          </a:xfrm>
          <a:prstGeom prst="rect">
            <a:avLst/>
          </a:prstGeom>
        </p:spPr>
        <p:txBody>
          <a:bodyPr/>
          <a:lstStyle/>
          <a:p>
            <a:fld id="{7E8290BC-2F66-E549-BF33-0BE20A5801B5}" type="datetime1">
              <a:rPr lang="en-US" smtClean="0"/>
              <a:t>4/17/2019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p:transition advClick="0" advTm="15000"/>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5528449"/>
            <a:ext cx="2057400" cy="365125"/>
          </a:xfrm>
          <a:prstGeom prst="rect">
            <a:avLst/>
          </a:prstGeom>
        </p:spPr>
        <p:txBody>
          <a:bodyPr/>
          <a:lstStyle/>
          <a:p>
            <a:fld id="{3BC728CC-7587-8545-9431-C9A8BB34EC62}" type="datetime1">
              <a:rPr lang="en-US" smtClean="0"/>
              <a:t>4/17/2019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p:transition advClick="0" advTm="15000"/>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9A66CD15-5422-0542-9CE8-BC312846333A}" type="datetime1">
              <a:rPr lang="en-US" smtClean="0"/>
              <a:t>4/17/2019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p:transition advClick="0" advTm="15000"/>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628650" y="5528449"/>
            <a:ext cx="2057400" cy="365125"/>
          </a:xfrm>
          <a:prstGeom prst="rect">
            <a:avLst/>
          </a:prstGeom>
        </p:spPr>
        <p:txBody>
          <a:bodyPr/>
          <a:lstStyle/>
          <a:p>
            <a:fld id="{2A2384D1-AE54-4D4A-B83F-6EAD03BEB987}" type="datetime1">
              <a:rPr lang="en-US" smtClean="0"/>
              <a:t>4/17/2019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327683-8978-6B4B-9130-4A6A841F0549}" type="slidenum">
              <a:rPr lang="en-US" smtClean="0"/>
              <a:t>‹#›</a:t>
            </a:fld>
            <a:endParaRPr lang="en-US"/>
          </a:p>
        </p:txBody>
      </p:sp>
    </p:spTree>
  </p:cSld>
  <p:clrMapOvr>
    <a:masterClrMapping/>
  </p:clrMapOvr>
  <p:transition advClick="0" advTm="15000"/>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rgbClr val="002060"/>
                </a:solidFill>
              </a:defRPr>
            </a:lvl1pPr>
          </a:lstStyle>
          <a:p>
            <a:fld id="{38327683-8978-6B4B-9130-4A6A841F0549}" type="slidenum">
              <a:rPr lang="en-US" smtClean="0"/>
              <a:t>‹#›</a:t>
            </a:fld>
            <a:endParaRPr lang="en-US"/>
          </a:p>
        </p:txBody>
      </p:sp>
      <p:sp>
        <p:nvSpPr>
          <p:cNvPr id="7" name="Title 1"/>
          <p:cNvSpPr txBox="1"/>
          <p:nvPr userDrawn="1"/>
        </p:nvSpPr>
        <p:spPr>
          <a:xfrm>
            <a:off x="628650" y="6356350"/>
            <a:ext cx="1892128" cy="488950"/>
          </a:xfrm>
          <a:prstGeom prst="rect">
            <a:avLst/>
          </a:prstGeom>
        </p:spPr>
        <p:txBody>
          <a:bodyPr>
            <a:normAutofit/>
          </a:bodyPr>
          <a:lstStyle>
            <a:lvl1pPr algn="ctr" defTabSz="2641600" rtl="0" eaLnBrk="0" fontAlgn="base" hangingPunct="0">
              <a:spcBef>
                <a:spcPct val="0"/>
              </a:spcBef>
              <a:spcAft>
                <a:spcPct val="0"/>
              </a:spcAft>
              <a:defRPr sz="6000">
                <a:solidFill>
                  <a:schemeClr val="tx2"/>
                </a:solidFill>
                <a:latin typeface="+mj-lt"/>
                <a:ea typeface="ＭＳ Ｐゴシック" charset="-128"/>
                <a:cs typeface="+mj-cs"/>
              </a:defRPr>
            </a:lvl1pPr>
            <a:lvl2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2pPr>
            <a:lvl3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3pPr>
            <a:lvl4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4pPr>
            <a:lvl5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5pPr>
            <a:lvl6pPr marL="457200" algn="ctr" defTabSz="2641600" rtl="0" fontAlgn="base">
              <a:spcBef>
                <a:spcPct val="0"/>
              </a:spcBef>
              <a:spcAft>
                <a:spcPct val="0"/>
              </a:spcAft>
              <a:defRPr sz="6000">
                <a:solidFill>
                  <a:schemeClr val="tx2"/>
                </a:solidFill>
                <a:latin typeface="Arial" pitchFamily="-65" charset="0"/>
              </a:defRPr>
            </a:lvl6pPr>
            <a:lvl7pPr marL="914400" algn="ctr" defTabSz="2641600" rtl="0" fontAlgn="base">
              <a:spcBef>
                <a:spcPct val="0"/>
              </a:spcBef>
              <a:spcAft>
                <a:spcPct val="0"/>
              </a:spcAft>
              <a:defRPr sz="6000">
                <a:solidFill>
                  <a:schemeClr val="tx2"/>
                </a:solidFill>
                <a:latin typeface="Arial" pitchFamily="-65" charset="0"/>
              </a:defRPr>
            </a:lvl7pPr>
            <a:lvl8pPr marL="1371600" algn="ctr" defTabSz="2641600" rtl="0" fontAlgn="base">
              <a:spcBef>
                <a:spcPct val="0"/>
              </a:spcBef>
              <a:spcAft>
                <a:spcPct val="0"/>
              </a:spcAft>
              <a:defRPr sz="6000">
                <a:solidFill>
                  <a:schemeClr val="tx2"/>
                </a:solidFill>
                <a:latin typeface="Arial" pitchFamily="-65" charset="0"/>
              </a:defRPr>
            </a:lvl8pPr>
            <a:lvl9pPr marL="1828800" algn="ctr" defTabSz="2641600" rtl="0" fontAlgn="base">
              <a:spcBef>
                <a:spcPct val="0"/>
              </a:spcBef>
              <a:spcAft>
                <a:spcPct val="0"/>
              </a:spcAft>
              <a:defRPr sz="6000">
                <a:solidFill>
                  <a:schemeClr val="tx2"/>
                </a:solidFill>
                <a:latin typeface="Arial" pitchFamily="-65" charset="0"/>
              </a:defRPr>
            </a:lvl9pPr>
          </a:lstStyle>
          <a:p>
            <a:pPr>
              <a:defRPr/>
            </a:pPr>
            <a:r>
              <a:rPr lang="en-US" sz="1600" b="1" kern="0" smtClean="0">
                <a:solidFill>
                  <a:srgbClr val="0257A1"/>
                </a:solidFill>
              </a:rPr>
              <a:t>DataScience</a:t>
            </a:r>
            <a:r>
              <a:rPr lang="en-US" sz="1600" b="1" kern="0" smtClean="0">
                <a:solidFill>
                  <a:srgbClr val="C00000"/>
                </a:solidFill>
              </a:rPr>
              <a:t>@</a:t>
            </a:r>
            <a:r>
              <a:rPr lang="en-US" sz="1600" b="1" kern="0" smtClean="0">
                <a:solidFill>
                  <a:srgbClr val="0257A1"/>
                </a:solidFill>
              </a:rPr>
              <a:t>SMU</a:t>
            </a:r>
            <a:endParaRPr lang="en-US" sz="1600" b="1" kern="0">
              <a:solidFill>
                <a:srgbClr val="0257A1"/>
              </a:solidFill>
            </a:endParaRPr>
          </a:p>
        </p:txBody>
      </p:sp>
      <p:pic>
        <p:nvPicPr>
          <p:cNvPr id="4" name="Picture 3"/>
          <p:cNvPicPr>
            <a:picLocks noChangeAspect="1"/>
          </p:cNvPicPr>
          <p:nvPr userDrawn="1"/>
        </p:nvPicPr>
        <p:blipFill>
          <a:blip r:embed="rId13"/>
          <a:srcRect/>
          <a:stretch>
            <a:fillRect/>
          </a:stretch>
        </p:blipFill>
        <p:spPr>
          <a:xfrm>
            <a:off x="7017093" y="6295132"/>
            <a:ext cx="939114" cy="487561"/>
          </a:xfrm>
          <a:prstGeom prst="rect">
            <a:avLst/>
          </a:prstGeom>
        </p:spPr>
      </p:pic>
    </p:spTree>
    <p:extLst>
      <p:ext uri="{BB962C8B-B14F-4D97-AF65-F5344CB8AC3E}">
        <p14:creationId xmlns:p14="http://schemas.microsoft.com/office/powerpoint/2010/main" val="155907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advClick="0" advTm="15000"/>
  <p:timing>
    <p:tnLst>
      <p:par>
        <p:cTn id="1" dur="indefinite" restart="never" nodeType="tmRoot"/>
      </p:par>
    </p:tnLst>
  </p:timing>
  <p:hf hdr="0" ftr="0" dt="0"/>
  <p:txStyles>
    <p:titleStyle>
      <a:lvl1pPr algn="ctr" defTabSz="914400" rtl="0" eaLnBrk="1" latinLnBrk="0" hangingPunct="1">
        <a:lnSpc>
          <a:spcPct val="90000"/>
        </a:lnSpc>
        <a:spcBef>
          <a:spcPct val="0"/>
        </a:spcBef>
        <a:buNone/>
        <a:defRPr sz="4000" b="1"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rgbClr val="FF0000"/>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FF0000"/>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Python and MySQL</a:t>
            </a:r>
            <a:br>
              <a:rPr lang="en-US" dirty="0" smtClean="0"/>
            </a:br>
            <a:r>
              <a:rPr lang="en-US" sz="4800" dirty="0" smtClean="0"/>
              <a:t>Useful for Data Cleaning?</a:t>
            </a:r>
            <a:endParaRPr lang="en-US" sz="4800" dirty="0"/>
          </a:p>
        </p:txBody>
      </p:sp>
      <p:sp>
        <p:nvSpPr>
          <p:cNvPr id="3" name="Subtitle 2"/>
          <p:cNvSpPr>
            <a:spLocks noGrp="1"/>
          </p:cNvSpPr>
          <p:nvPr>
            <p:ph type="subTitle" idx="1"/>
          </p:nvPr>
        </p:nvSpPr>
        <p:spPr/>
        <p:txBody>
          <a:bodyPr/>
          <a:lstStyle/>
          <a:p>
            <a:r>
              <a:rPr lang="en-US" dirty="0"/>
              <a:t>Zackary Gill</a:t>
            </a:r>
          </a:p>
          <a:p>
            <a:r>
              <a:rPr lang="en-US" dirty="0"/>
              <a:t>Mai Loan Tran</a:t>
            </a:r>
          </a:p>
        </p:txBody>
      </p:sp>
      <p:sp>
        <p:nvSpPr>
          <p:cNvPr id="4" name="Slide Number Placeholder 3"/>
          <p:cNvSpPr>
            <a:spLocks noGrp="1"/>
          </p:cNvSpPr>
          <p:nvPr>
            <p:ph type="sldNum" sz="quarter" idx="12"/>
          </p:nvPr>
        </p:nvSpPr>
        <p:spPr/>
        <p:txBody>
          <a:bodyPr/>
          <a:lstStyle/>
          <a:p>
            <a:fld id="{38327683-8978-6B4B-9130-4A6A841F0549}" type="slidenum">
              <a:rPr lang="en-US" smtClean="0"/>
              <a:t>1</a:t>
            </a:fld>
            <a:endParaRPr lang="en-US"/>
          </a:p>
        </p:txBody>
      </p:sp>
    </p:spTree>
    <p:extLst>
      <p:ext uri="{BB962C8B-B14F-4D97-AF65-F5344CB8AC3E}">
        <p14:creationId xmlns:p14="http://schemas.microsoft.com/office/powerpoint/2010/main" val="16773214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Development Issues</a:t>
            </a:r>
            <a:endParaRPr lang="en-US" dirty="0"/>
          </a:p>
        </p:txBody>
      </p:sp>
      <p:sp>
        <p:nvSpPr>
          <p:cNvPr id="3" name="Content Placeholder 2"/>
          <p:cNvSpPr>
            <a:spLocks noGrp="1"/>
          </p:cNvSpPr>
          <p:nvPr>
            <p:ph idx="1"/>
          </p:nvPr>
        </p:nvSpPr>
        <p:spPr>
          <a:xfrm>
            <a:off x="628650" y="1825626"/>
            <a:ext cx="7886700" cy="4155296"/>
          </a:xfrm>
        </p:spPr>
        <p:txBody>
          <a:bodyPr>
            <a:normAutofit fontScale="92500" lnSpcReduction="20000"/>
          </a:bodyPr>
          <a:lstStyle/>
          <a:p>
            <a:r>
              <a:rPr lang="en-US" dirty="0" smtClean="0"/>
              <a:t>MySQL</a:t>
            </a:r>
          </a:p>
          <a:p>
            <a:pPr lvl="1"/>
            <a:r>
              <a:rPr lang="en-US" dirty="0" smtClean="0"/>
              <a:t>Loading CSV</a:t>
            </a:r>
          </a:p>
          <a:p>
            <a:pPr lvl="1"/>
            <a:r>
              <a:rPr lang="en-US" dirty="0" smtClean="0"/>
              <a:t>Data Language</a:t>
            </a:r>
          </a:p>
          <a:p>
            <a:endParaRPr lang="en-US" dirty="0" smtClean="0"/>
          </a:p>
          <a:p>
            <a:endParaRPr lang="en-US" dirty="0"/>
          </a:p>
          <a:p>
            <a:endParaRPr lang="en-US" dirty="0" smtClean="0"/>
          </a:p>
          <a:p>
            <a:pPr marL="0" indent="0">
              <a:buNone/>
            </a:pPr>
            <a:endParaRPr lang="en-US" dirty="0"/>
          </a:p>
          <a:p>
            <a:r>
              <a:rPr lang="en-US" dirty="0" smtClean="0"/>
              <a:t>Python</a:t>
            </a:r>
          </a:p>
          <a:p>
            <a:pPr lvl="1"/>
            <a:r>
              <a:rPr lang="en-US" dirty="0" smtClean="0"/>
              <a:t>Cursor + </a:t>
            </a:r>
            <a:r>
              <a:rPr lang="en-US" dirty="0"/>
              <a:t>Panda’s “</a:t>
            </a:r>
            <a:r>
              <a:rPr lang="en-US" dirty="0" err="1" smtClean="0"/>
              <a:t>read_sql</a:t>
            </a:r>
            <a:r>
              <a:rPr lang="en-US" dirty="0" smtClean="0"/>
              <a:t>”</a:t>
            </a:r>
          </a:p>
          <a:p>
            <a:pPr lvl="1"/>
            <a:r>
              <a:rPr lang="en-US" dirty="0" smtClean="0"/>
              <a:t>‘Spellcheck’</a:t>
            </a:r>
          </a:p>
        </p:txBody>
      </p:sp>
      <p:sp>
        <p:nvSpPr>
          <p:cNvPr id="4" name="Slide Number Placeholder 3"/>
          <p:cNvSpPr>
            <a:spLocks noGrp="1"/>
          </p:cNvSpPr>
          <p:nvPr>
            <p:ph type="sldNum" sz="quarter" idx="12"/>
          </p:nvPr>
        </p:nvSpPr>
        <p:spPr/>
        <p:txBody>
          <a:bodyPr/>
          <a:lstStyle/>
          <a:p>
            <a:fld id="{38327683-8978-6B4B-9130-4A6A841F0549}" type="slidenum">
              <a:rPr lang="en-US" smtClean="0"/>
              <a:t>10</a:t>
            </a:fld>
            <a:endParaRPr lang="en-US"/>
          </a:p>
        </p:txBody>
      </p:sp>
      <p:pic>
        <p:nvPicPr>
          <p:cNvPr id="5" name="Picture 2"/>
          <p:cNvPicPr>
            <a:picLocks noChangeAspect="1" noChangeArrowheads="1"/>
          </p:cNvPicPr>
          <p:nvPr/>
        </p:nvPicPr>
        <p:blipFill>
          <a:blip r:embed="rId3"/>
          <a:srcRect l="21463" t="38208" r="28205" b="49056"/>
          <a:stretch>
            <a:fillRect/>
          </a:stretch>
        </p:blipFill>
        <p:spPr>
          <a:xfrm>
            <a:off x="818520" y="3206057"/>
            <a:ext cx="7627970" cy="1163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437759"/>
      </p:ext>
    </p:extLst>
  </p:cSld>
  <p:clrMapOvr>
    <a:masterClrMapping/>
  </p:clrMapOvr>
  <p:transition advClick="0" advTm="15000"/>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Revised Solution</a:t>
            </a:r>
            <a:endParaRPr lang="en-US" dirty="0"/>
          </a:p>
        </p:txBody>
      </p:sp>
      <p:sp>
        <p:nvSpPr>
          <p:cNvPr id="3" name="Content Placeholder 2"/>
          <p:cNvSpPr>
            <a:spLocks noGrp="1"/>
          </p:cNvSpPr>
          <p:nvPr>
            <p:ph sz="half" idx="1"/>
          </p:nvPr>
        </p:nvSpPr>
        <p:spPr/>
        <p:txBody>
          <a:bodyPr>
            <a:normAutofit fontScale="92500" lnSpcReduction="10000"/>
          </a:bodyPr>
          <a:lstStyle/>
          <a:p>
            <a:pPr marL="0" indent="0">
              <a:buNone/>
            </a:pPr>
            <a:r>
              <a:rPr lang="en-US" smtClean="0"/>
              <a:t> </a:t>
            </a:r>
            <a:endParaRPr lang="en-US"/>
          </a:p>
        </p:txBody>
      </p:sp>
      <p:sp>
        <p:nvSpPr>
          <p:cNvPr id="9" name="Content Placeholder 8"/>
          <p:cNvSpPr>
            <a:spLocks noGrp="1"/>
          </p:cNvSpPr>
          <p:nvPr>
            <p:ph sz="half" idx="2"/>
          </p:nvPr>
        </p:nvSpPr>
        <p:spPr/>
        <p:txBody>
          <a:bodyPr>
            <a:normAutofit fontScale="92500" lnSpcReduction="10000"/>
          </a:bodyPr>
          <a:lstStyle/>
          <a:p>
            <a:r>
              <a:rPr lang="en-US" dirty="0" smtClean="0"/>
              <a:t>Added ‘Mistake’ table</a:t>
            </a:r>
          </a:p>
          <a:p>
            <a:pPr lvl="1"/>
            <a:r>
              <a:rPr lang="en-US" dirty="0" smtClean="0"/>
              <a:t>Pairs standardized values with misspellings</a:t>
            </a:r>
          </a:p>
          <a:p>
            <a:pPr lvl="1"/>
            <a:r>
              <a:rPr lang="en-US" dirty="0" smtClean="0"/>
              <a:t>Hybridized approach</a:t>
            </a:r>
          </a:p>
          <a:p>
            <a:r>
              <a:rPr lang="en-US" dirty="0" smtClean="0"/>
              <a:t>Python</a:t>
            </a:r>
          </a:p>
          <a:p>
            <a:pPr lvl="1"/>
            <a:r>
              <a:rPr lang="en-US" dirty="0" err="1" smtClean="0"/>
              <a:t>difflib</a:t>
            </a:r>
            <a:endParaRPr lang="en-US" dirty="0" smtClean="0"/>
          </a:p>
          <a:p>
            <a:pPr lvl="2"/>
            <a:r>
              <a:rPr lang="en-US" dirty="0" smtClean="0"/>
              <a:t>Ratio: 0 to 1</a:t>
            </a:r>
          </a:p>
          <a:p>
            <a:pPr lvl="2"/>
            <a:r>
              <a:rPr lang="en-US" dirty="0" smtClean="0"/>
              <a:t>1 is a perfect match</a:t>
            </a:r>
          </a:p>
        </p:txBody>
      </p:sp>
      <p:sp>
        <p:nvSpPr>
          <p:cNvPr id="4" name="Slide Number Placeholder 3"/>
          <p:cNvSpPr>
            <a:spLocks noGrp="1"/>
          </p:cNvSpPr>
          <p:nvPr>
            <p:ph type="sldNum" sz="quarter" idx="12"/>
          </p:nvPr>
        </p:nvSpPr>
        <p:spPr/>
        <p:txBody>
          <a:bodyPr/>
          <a:lstStyle/>
          <a:p>
            <a:fld id="{38327683-8978-6B4B-9130-4A6A841F0549}" type="slidenum">
              <a:rPr lang="en-US" smtClean="0"/>
              <a:t>11</a:t>
            </a:fld>
            <a:endParaRPr lang="en-US"/>
          </a:p>
        </p:txBody>
      </p:sp>
      <p:pic>
        <p:nvPicPr>
          <p:cNvPr id="8" name="Picture 7"/>
          <p:cNvPicPr/>
          <p:nvPr/>
        </p:nvPicPr>
        <p:blipFill>
          <a:blip r:embed="rId3"/>
          <a:srcRect/>
          <a:stretch>
            <a:fillRect/>
          </a:stretch>
        </p:blipFill>
        <p:spPr>
          <a:xfrm>
            <a:off x="384464" y="1523393"/>
            <a:ext cx="4130386" cy="4524116"/>
          </a:xfrm>
          <a:prstGeom prst="rect">
            <a:avLst/>
          </a:prstGeom>
        </p:spPr>
      </p:pic>
    </p:spTree>
    <p:extLst>
      <p:ext uri="{BB962C8B-B14F-4D97-AF65-F5344CB8AC3E}">
        <p14:creationId xmlns:p14="http://schemas.microsoft.com/office/powerpoint/2010/main" val="4216119659"/>
      </p:ext>
    </p:extLst>
  </p:cSld>
  <p:clrMapOvr>
    <a:masterClrMapping/>
  </p:clrMapOvr>
  <p:transition advClick="0" advTm="15000"/>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8327683-8978-6B4B-9130-4A6A841F0549}" type="slidenum">
              <a:rPr lang="en-US" smtClean="0"/>
              <a:t>12</a:t>
            </a:fld>
            <a:endParaRPr lang="en-US"/>
          </a:p>
        </p:txBody>
      </p:sp>
      <p:sp>
        <p:nvSpPr>
          <p:cNvPr id="2" name="Title 1"/>
          <p:cNvSpPr>
            <a:spLocks noGrp="1"/>
          </p:cNvSpPr>
          <p:nvPr>
            <p:ph type="title" idx="4294967295"/>
          </p:nvPr>
        </p:nvSpPr>
        <p:spPr>
          <a:xfrm>
            <a:off x="628650" y="345786"/>
            <a:ext cx="7886700" cy="1325563"/>
          </a:xfrm>
        </p:spPr>
        <p:txBody>
          <a:bodyPr/>
          <a:lstStyle/>
          <a:p>
            <a:r>
              <a:rPr lang="en-US" dirty="0" smtClean="0"/>
              <a:t>Demo</a:t>
            </a:r>
            <a:br>
              <a:rPr lang="en-US" dirty="0" smtClean="0"/>
            </a:br>
            <a:r>
              <a:rPr lang="en-US" sz="2600" dirty="0" smtClean="0"/>
              <a:t>Connecting to MySQL</a:t>
            </a:r>
            <a:endParaRPr lang="en-US" sz="2600" dirty="0"/>
          </a:p>
        </p:txBody>
      </p:sp>
      <p:pic>
        <p:nvPicPr>
          <p:cNvPr id="4" name="Picture 3"/>
          <p:cNvPicPr/>
          <p:nvPr/>
        </p:nvPicPr>
        <p:blipFill rotWithShape="1">
          <a:blip r:embed="rId3"/>
          <a:srcRect l="24046" t="18139" r="24632" b="8830"/>
          <a:stretch/>
        </p:blipFill>
        <p:spPr bwMode="auto">
          <a:xfrm>
            <a:off x="1546168" y="1569416"/>
            <a:ext cx="5974307" cy="46043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1096842"/>
      </p:ext>
    </p:extLst>
  </p:cSld>
  <p:clrMapOvr>
    <a:masterClrMapping/>
  </p:clrMapOvr>
  <p:transition advClick="0" advTm="15000"/>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8327683-8978-6B4B-9130-4A6A841F0549}" type="slidenum">
              <a:rPr lang="en-US" smtClean="0"/>
              <a:t>13</a:t>
            </a:fld>
            <a:endParaRPr lang="en-US"/>
          </a:p>
        </p:txBody>
      </p:sp>
      <p:sp>
        <p:nvSpPr>
          <p:cNvPr id="2" name="Title 1"/>
          <p:cNvSpPr>
            <a:spLocks noGrp="1"/>
          </p:cNvSpPr>
          <p:nvPr>
            <p:ph type="title" idx="4294967295"/>
          </p:nvPr>
        </p:nvSpPr>
        <p:spPr>
          <a:xfrm>
            <a:off x="628650" y="345786"/>
            <a:ext cx="7886700" cy="1325563"/>
          </a:xfrm>
        </p:spPr>
        <p:txBody>
          <a:bodyPr/>
          <a:lstStyle/>
          <a:p>
            <a:r>
              <a:rPr lang="en-US" dirty="0" smtClean="0"/>
              <a:t>Demo</a:t>
            </a:r>
            <a:br>
              <a:rPr lang="en-US" dirty="0" smtClean="0"/>
            </a:br>
            <a:r>
              <a:rPr lang="en-US" sz="2600" dirty="0" smtClean="0"/>
              <a:t>Populating Lookup and Mistake Tables</a:t>
            </a:r>
            <a:endParaRPr lang="en-US" sz="2600" dirty="0"/>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4390" t="17188" r="39412" b="27885"/>
          <a:stretch/>
        </p:blipFill>
        <p:spPr bwMode="auto">
          <a:xfrm>
            <a:off x="1813494" y="1600200"/>
            <a:ext cx="5564388" cy="45735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5982540"/>
      </p:ext>
    </p:extLst>
  </p:cSld>
  <p:clrMapOvr>
    <a:masterClrMapping/>
  </p:clrMapOvr>
  <p:transition advClick="0" advTm="15000"/>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8327683-8978-6B4B-9130-4A6A841F0549}" type="slidenum">
              <a:rPr lang="en-US" smtClean="0"/>
              <a:t>14</a:t>
            </a:fld>
            <a:endParaRPr lang="en-US"/>
          </a:p>
        </p:txBody>
      </p:sp>
      <p:sp>
        <p:nvSpPr>
          <p:cNvPr id="2" name="Title 1"/>
          <p:cNvSpPr>
            <a:spLocks noGrp="1"/>
          </p:cNvSpPr>
          <p:nvPr>
            <p:ph type="title" idx="4294967295"/>
          </p:nvPr>
        </p:nvSpPr>
        <p:spPr>
          <a:xfrm>
            <a:off x="628650" y="345786"/>
            <a:ext cx="7886700" cy="1325563"/>
          </a:xfrm>
        </p:spPr>
        <p:txBody>
          <a:bodyPr/>
          <a:lstStyle/>
          <a:p>
            <a:r>
              <a:rPr lang="en-US" dirty="0" smtClean="0"/>
              <a:t>Demo</a:t>
            </a:r>
            <a:br>
              <a:rPr lang="en-US" dirty="0" smtClean="0"/>
            </a:br>
            <a:r>
              <a:rPr lang="en-US" sz="2600" dirty="0" smtClean="0"/>
              <a:t>Overview of Main UI 1</a:t>
            </a:r>
            <a:endParaRPr lang="en-US" sz="2600" dirty="0"/>
          </a:p>
        </p:txBody>
      </p:sp>
      <p:pic>
        <p:nvPicPr>
          <p:cNvPr id="6" name="Picture 5"/>
          <p:cNvPicPr/>
          <p:nvPr/>
        </p:nvPicPr>
        <p:blipFill rotWithShape="1">
          <a:blip r:embed="rId3"/>
          <a:srcRect l="28053" t="50119" r="49711" b="22195"/>
          <a:stretch/>
        </p:blipFill>
        <p:spPr bwMode="auto">
          <a:xfrm>
            <a:off x="1905279" y="1932499"/>
            <a:ext cx="5228636" cy="3525935"/>
          </a:xfrm>
          <a:prstGeom prst="rect">
            <a:avLst/>
          </a:prstGeom>
          <a:ln>
            <a:noFill/>
          </a:ln>
          <a:extLst>
            <a:ext uri="{53640926-AAD7-44D8-BBD7-CCE9431645EC}">
              <a14:shadowObscured xmlns:a14="http://schemas.microsoft.com/office/drawing/2010/main"/>
            </a:ext>
          </a:extLst>
        </p:spPr>
      </p:pic>
      <p:sp>
        <p:nvSpPr>
          <p:cNvPr id="7" name="Rounded Rectangle 6"/>
          <p:cNvSpPr/>
          <p:nvPr/>
        </p:nvSpPr>
        <p:spPr>
          <a:xfrm>
            <a:off x="1905279" y="2099388"/>
            <a:ext cx="2293497" cy="30791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4963419"/>
      </p:ext>
    </p:extLst>
  </p:cSld>
  <p:clrMapOvr>
    <a:masterClrMapping/>
  </p:clrMapOvr>
  <p:transition advClick="0" advTm="15000"/>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8327683-8978-6B4B-9130-4A6A841F0549}" type="slidenum">
              <a:rPr lang="en-US" smtClean="0"/>
              <a:t>15</a:t>
            </a:fld>
            <a:endParaRPr lang="en-US"/>
          </a:p>
        </p:txBody>
      </p:sp>
      <p:sp>
        <p:nvSpPr>
          <p:cNvPr id="2" name="Title 1"/>
          <p:cNvSpPr>
            <a:spLocks noGrp="1"/>
          </p:cNvSpPr>
          <p:nvPr>
            <p:ph type="title" idx="4294967295"/>
          </p:nvPr>
        </p:nvSpPr>
        <p:spPr>
          <a:xfrm>
            <a:off x="628650" y="345786"/>
            <a:ext cx="7886700" cy="1325563"/>
          </a:xfrm>
        </p:spPr>
        <p:txBody>
          <a:bodyPr/>
          <a:lstStyle/>
          <a:p>
            <a:r>
              <a:rPr lang="en-US" dirty="0" smtClean="0"/>
              <a:t>Demo</a:t>
            </a:r>
            <a:br>
              <a:rPr lang="en-US" dirty="0" smtClean="0"/>
            </a:br>
            <a:r>
              <a:rPr lang="en-US" sz="2600" dirty="0" smtClean="0"/>
              <a:t>Overview of Main UI 2</a:t>
            </a:r>
            <a:endParaRPr lang="en-US" sz="2600" dirty="0"/>
          </a:p>
        </p:txBody>
      </p:sp>
      <p:pic>
        <p:nvPicPr>
          <p:cNvPr id="6" name="Picture 5"/>
          <p:cNvPicPr/>
          <p:nvPr/>
        </p:nvPicPr>
        <p:blipFill rotWithShape="1">
          <a:blip r:embed="rId3"/>
          <a:srcRect l="28053" t="50119" r="49711" b="22195"/>
          <a:stretch/>
        </p:blipFill>
        <p:spPr bwMode="auto">
          <a:xfrm>
            <a:off x="1905279" y="1932499"/>
            <a:ext cx="5228636" cy="3525935"/>
          </a:xfrm>
          <a:prstGeom prst="rect">
            <a:avLst/>
          </a:prstGeom>
          <a:ln>
            <a:noFill/>
          </a:ln>
          <a:extLst>
            <a:ext uri="{53640926-AAD7-44D8-BBD7-CCE9431645EC}">
              <a14:shadowObscured xmlns:a14="http://schemas.microsoft.com/office/drawing/2010/main"/>
            </a:ext>
          </a:extLst>
        </p:spPr>
      </p:pic>
      <p:sp>
        <p:nvSpPr>
          <p:cNvPr id="7" name="Rounded Rectangle 6"/>
          <p:cNvSpPr/>
          <p:nvPr/>
        </p:nvSpPr>
        <p:spPr>
          <a:xfrm>
            <a:off x="1905279" y="3610946"/>
            <a:ext cx="5228636" cy="139026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8858516"/>
      </p:ext>
    </p:extLst>
  </p:cSld>
  <p:clrMapOvr>
    <a:masterClrMapping/>
  </p:clrMapOvr>
  <p:transition advClick="0" advTm="15000"/>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8327683-8978-6B4B-9130-4A6A841F0549}" type="slidenum">
              <a:rPr lang="en-US" smtClean="0"/>
              <a:t>16</a:t>
            </a:fld>
            <a:endParaRPr lang="en-US"/>
          </a:p>
        </p:txBody>
      </p:sp>
      <p:sp>
        <p:nvSpPr>
          <p:cNvPr id="2" name="Title 1"/>
          <p:cNvSpPr>
            <a:spLocks noGrp="1"/>
          </p:cNvSpPr>
          <p:nvPr>
            <p:ph type="title" idx="4294967295"/>
          </p:nvPr>
        </p:nvSpPr>
        <p:spPr>
          <a:xfrm>
            <a:off x="628650" y="345786"/>
            <a:ext cx="7886700" cy="1325563"/>
          </a:xfrm>
        </p:spPr>
        <p:txBody>
          <a:bodyPr/>
          <a:lstStyle/>
          <a:p>
            <a:r>
              <a:rPr lang="en-US" dirty="0" smtClean="0"/>
              <a:t>Demo</a:t>
            </a:r>
            <a:br>
              <a:rPr lang="en-US" dirty="0" smtClean="0"/>
            </a:br>
            <a:r>
              <a:rPr lang="en-US" sz="2600" dirty="0" smtClean="0"/>
              <a:t>Overview of Main UI 3</a:t>
            </a:r>
            <a:endParaRPr lang="en-US" sz="2600" dirty="0"/>
          </a:p>
        </p:txBody>
      </p:sp>
      <p:pic>
        <p:nvPicPr>
          <p:cNvPr id="6" name="Picture 5"/>
          <p:cNvPicPr/>
          <p:nvPr/>
        </p:nvPicPr>
        <p:blipFill rotWithShape="1">
          <a:blip r:embed="rId3"/>
          <a:srcRect l="28053" t="50119" r="49711" b="22195"/>
          <a:stretch/>
        </p:blipFill>
        <p:spPr bwMode="auto">
          <a:xfrm>
            <a:off x="1905279" y="1932499"/>
            <a:ext cx="5228636" cy="3525935"/>
          </a:xfrm>
          <a:prstGeom prst="rect">
            <a:avLst/>
          </a:prstGeom>
          <a:ln>
            <a:noFill/>
          </a:ln>
          <a:extLst>
            <a:ext uri="{53640926-AAD7-44D8-BBD7-CCE9431645EC}">
              <a14:shadowObscured xmlns:a14="http://schemas.microsoft.com/office/drawing/2010/main"/>
            </a:ext>
          </a:extLst>
        </p:spPr>
      </p:pic>
      <p:sp>
        <p:nvSpPr>
          <p:cNvPr id="7" name="Rounded Rectangle 6"/>
          <p:cNvSpPr/>
          <p:nvPr/>
        </p:nvSpPr>
        <p:spPr>
          <a:xfrm>
            <a:off x="2155371" y="3610946"/>
            <a:ext cx="587829" cy="139026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5871764"/>
      </p:ext>
    </p:extLst>
  </p:cSld>
  <p:clrMapOvr>
    <a:masterClrMapping/>
  </p:clrMapOvr>
  <p:transition advClick="0" advTm="15000"/>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8327683-8978-6B4B-9130-4A6A841F0549}" type="slidenum">
              <a:rPr lang="en-US" smtClean="0"/>
              <a:t>17</a:t>
            </a:fld>
            <a:endParaRPr lang="en-US"/>
          </a:p>
        </p:txBody>
      </p:sp>
      <p:sp>
        <p:nvSpPr>
          <p:cNvPr id="2" name="Title 1"/>
          <p:cNvSpPr>
            <a:spLocks noGrp="1"/>
          </p:cNvSpPr>
          <p:nvPr>
            <p:ph type="title" idx="4294967295"/>
          </p:nvPr>
        </p:nvSpPr>
        <p:spPr>
          <a:xfrm>
            <a:off x="628650" y="345786"/>
            <a:ext cx="7886700" cy="1325563"/>
          </a:xfrm>
        </p:spPr>
        <p:txBody>
          <a:bodyPr/>
          <a:lstStyle/>
          <a:p>
            <a:r>
              <a:rPr lang="en-US" dirty="0" smtClean="0"/>
              <a:t>Demo</a:t>
            </a:r>
            <a:br>
              <a:rPr lang="en-US" dirty="0" smtClean="0"/>
            </a:br>
            <a:r>
              <a:rPr lang="en-US" sz="2600" dirty="0" smtClean="0"/>
              <a:t>Overview of Main UI 4</a:t>
            </a:r>
            <a:endParaRPr lang="en-US" sz="2600" dirty="0"/>
          </a:p>
        </p:txBody>
      </p:sp>
      <p:pic>
        <p:nvPicPr>
          <p:cNvPr id="6" name="Picture 5"/>
          <p:cNvPicPr/>
          <p:nvPr/>
        </p:nvPicPr>
        <p:blipFill rotWithShape="1">
          <a:blip r:embed="rId3"/>
          <a:srcRect l="28053" t="50119" r="49711" b="22195"/>
          <a:stretch/>
        </p:blipFill>
        <p:spPr bwMode="auto">
          <a:xfrm>
            <a:off x="1905279" y="1932499"/>
            <a:ext cx="5228636" cy="3525935"/>
          </a:xfrm>
          <a:prstGeom prst="rect">
            <a:avLst/>
          </a:prstGeom>
          <a:ln>
            <a:noFill/>
          </a:ln>
          <a:extLst>
            <a:ext uri="{53640926-AAD7-44D8-BBD7-CCE9431645EC}">
              <a14:shadowObscured xmlns:a14="http://schemas.microsoft.com/office/drawing/2010/main"/>
            </a:ext>
          </a:extLst>
        </p:spPr>
      </p:pic>
      <p:sp>
        <p:nvSpPr>
          <p:cNvPr id="7" name="Rounded Rectangle 6"/>
          <p:cNvSpPr/>
          <p:nvPr/>
        </p:nvSpPr>
        <p:spPr>
          <a:xfrm>
            <a:off x="2780521" y="3610946"/>
            <a:ext cx="1586205" cy="139026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510577"/>
      </p:ext>
    </p:extLst>
  </p:cSld>
  <p:clrMapOvr>
    <a:masterClrMapping/>
  </p:clrMapOvr>
  <p:transition advClick="0" advTm="15000"/>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8327683-8978-6B4B-9130-4A6A841F0549}" type="slidenum">
              <a:rPr lang="en-US" smtClean="0"/>
              <a:t>18</a:t>
            </a:fld>
            <a:endParaRPr lang="en-US"/>
          </a:p>
        </p:txBody>
      </p:sp>
      <p:sp>
        <p:nvSpPr>
          <p:cNvPr id="2" name="Title 1"/>
          <p:cNvSpPr>
            <a:spLocks noGrp="1"/>
          </p:cNvSpPr>
          <p:nvPr>
            <p:ph type="title" idx="4294967295"/>
          </p:nvPr>
        </p:nvSpPr>
        <p:spPr>
          <a:xfrm>
            <a:off x="628650" y="345786"/>
            <a:ext cx="7886700" cy="1325563"/>
          </a:xfrm>
        </p:spPr>
        <p:txBody>
          <a:bodyPr/>
          <a:lstStyle/>
          <a:p>
            <a:r>
              <a:rPr lang="en-US" dirty="0" smtClean="0"/>
              <a:t>Demo</a:t>
            </a:r>
            <a:br>
              <a:rPr lang="en-US" dirty="0" smtClean="0"/>
            </a:br>
            <a:r>
              <a:rPr lang="en-US" sz="2600" dirty="0" smtClean="0"/>
              <a:t>Overview of Main UI 5</a:t>
            </a:r>
            <a:endParaRPr lang="en-US" sz="2600" dirty="0"/>
          </a:p>
        </p:txBody>
      </p:sp>
      <p:pic>
        <p:nvPicPr>
          <p:cNvPr id="6" name="Picture 5"/>
          <p:cNvPicPr/>
          <p:nvPr/>
        </p:nvPicPr>
        <p:blipFill rotWithShape="1">
          <a:blip r:embed="rId3"/>
          <a:srcRect l="28053" t="50119" r="49711" b="22195"/>
          <a:stretch/>
        </p:blipFill>
        <p:spPr bwMode="auto">
          <a:xfrm>
            <a:off x="1905279" y="1932499"/>
            <a:ext cx="5228636" cy="3525935"/>
          </a:xfrm>
          <a:prstGeom prst="rect">
            <a:avLst/>
          </a:prstGeom>
          <a:ln>
            <a:noFill/>
          </a:ln>
          <a:extLst>
            <a:ext uri="{53640926-AAD7-44D8-BBD7-CCE9431645EC}">
              <a14:shadowObscured xmlns:a14="http://schemas.microsoft.com/office/drawing/2010/main"/>
            </a:ext>
          </a:extLst>
        </p:spPr>
      </p:pic>
      <p:sp>
        <p:nvSpPr>
          <p:cNvPr id="7" name="Rounded Rectangle 6"/>
          <p:cNvSpPr/>
          <p:nvPr/>
        </p:nvSpPr>
        <p:spPr>
          <a:xfrm>
            <a:off x="4422709" y="3610946"/>
            <a:ext cx="2711205" cy="139026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7926846"/>
      </p:ext>
    </p:extLst>
  </p:cSld>
  <p:clrMapOvr>
    <a:masterClrMapping/>
  </p:clrMapOvr>
  <p:transition advClick="0" advTm="15000"/>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8327683-8978-6B4B-9130-4A6A841F0549}" type="slidenum">
              <a:rPr lang="en-US" smtClean="0"/>
              <a:t>19</a:t>
            </a:fld>
            <a:endParaRPr lang="en-US"/>
          </a:p>
        </p:txBody>
      </p:sp>
      <p:sp>
        <p:nvSpPr>
          <p:cNvPr id="2" name="Title 1"/>
          <p:cNvSpPr>
            <a:spLocks noGrp="1"/>
          </p:cNvSpPr>
          <p:nvPr>
            <p:ph type="title" idx="4294967295"/>
          </p:nvPr>
        </p:nvSpPr>
        <p:spPr>
          <a:xfrm>
            <a:off x="628650" y="345786"/>
            <a:ext cx="7886700" cy="1325563"/>
          </a:xfrm>
        </p:spPr>
        <p:txBody>
          <a:bodyPr/>
          <a:lstStyle/>
          <a:p>
            <a:r>
              <a:rPr lang="en-US" dirty="0" smtClean="0"/>
              <a:t>Demo</a:t>
            </a:r>
            <a:br>
              <a:rPr lang="en-US" dirty="0" smtClean="0"/>
            </a:br>
            <a:r>
              <a:rPr lang="en-US" sz="2600" dirty="0" smtClean="0"/>
              <a:t>Overview of Main UI 6</a:t>
            </a:r>
            <a:endParaRPr lang="en-US" sz="2600" dirty="0"/>
          </a:p>
        </p:txBody>
      </p:sp>
      <p:pic>
        <p:nvPicPr>
          <p:cNvPr id="6" name="Picture 5"/>
          <p:cNvPicPr/>
          <p:nvPr/>
        </p:nvPicPr>
        <p:blipFill rotWithShape="1">
          <a:blip r:embed="rId3"/>
          <a:srcRect l="28053" t="50119" r="49711" b="22195"/>
          <a:stretch/>
        </p:blipFill>
        <p:spPr bwMode="auto">
          <a:xfrm>
            <a:off x="1905279" y="1932499"/>
            <a:ext cx="5228636" cy="3525935"/>
          </a:xfrm>
          <a:prstGeom prst="rect">
            <a:avLst/>
          </a:prstGeom>
          <a:ln>
            <a:noFill/>
          </a:ln>
          <a:extLst>
            <a:ext uri="{53640926-AAD7-44D8-BBD7-CCE9431645EC}">
              <a14:shadowObscured xmlns:a14="http://schemas.microsoft.com/office/drawing/2010/main"/>
            </a:ext>
          </a:extLst>
        </p:spPr>
      </p:pic>
      <p:sp>
        <p:nvSpPr>
          <p:cNvPr id="7" name="Rounded Rectangle 6"/>
          <p:cNvSpPr/>
          <p:nvPr/>
        </p:nvSpPr>
        <p:spPr>
          <a:xfrm>
            <a:off x="1905279" y="4030823"/>
            <a:ext cx="5228635" cy="27525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8369962"/>
      </p:ext>
    </p:extLst>
  </p:cSld>
  <p:clrMapOvr>
    <a:masterClrMapping/>
  </p:clrMapOvr>
  <p:transition advClick="0" advTm="15000"/>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a:t>
            </a:r>
            <a:endParaRPr lang="en-US" dirty="0"/>
          </a:p>
        </p:txBody>
      </p:sp>
      <p:sp>
        <p:nvSpPr>
          <p:cNvPr id="3" name="Content Placeholder 2"/>
          <p:cNvSpPr>
            <a:spLocks noGrp="1"/>
          </p:cNvSpPr>
          <p:nvPr>
            <p:ph idx="1"/>
          </p:nvPr>
        </p:nvSpPr>
        <p:spPr/>
        <p:txBody>
          <a:bodyPr>
            <a:normAutofit/>
          </a:bodyPr>
          <a:lstStyle/>
          <a:p>
            <a:pPr>
              <a:lnSpc>
                <a:spcPct val="100000"/>
              </a:lnSpc>
              <a:spcBef>
                <a:spcPts val="0"/>
              </a:spcBef>
              <a:defRPr/>
            </a:pPr>
            <a:r>
              <a:rPr lang="en-US" dirty="0" smtClean="0"/>
              <a:t>Control travel and reimbursable costs</a:t>
            </a:r>
          </a:p>
          <a:p>
            <a:pPr lvl="1">
              <a:lnSpc>
                <a:spcPct val="100000"/>
              </a:lnSpc>
              <a:spcBef>
                <a:spcPts val="0"/>
              </a:spcBef>
              <a:defRPr/>
            </a:pPr>
            <a:r>
              <a:rPr lang="en-US" dirty="0" smtClean="0"/>
              <a:t>spend analysis</a:t>
            </a:r>
          </a:p>
          <a:p>
            <a:pPr lvl="1">
              <a:lnSpc>
                <a:spcPct val="100000"/>
              </a:lnSpc>
              <a:spcBef>
                <a:spcPts val="0"/>
              </a:spcBef>
              <a:defRPr/>
            </a:pPr>
            <a:r>
              <a:rPr lang="en-US" dirty="0"/>
              <a:t>management reporting</a:t>
            </a:r>
          </a:p>
          <a:p>
            <a:pPr lvl="1">
              <a:lnSpc>
                <a:spcPct val="100000"/>
              </a:lnSpc>
              <a:spcBef>
                <a:spcPts val="0"/>
              </a:spcBef>
              <a:defRPr/>
            </a:pPr>
            <a:r>
              <a:rPr lang="en-US" dirty="0" smtClean="0"/>
              <a:t>vendor negotiations</a:t>
            </a:r>
            <a:endParaRPr lang="en-US" dirty="0"/>
          </a:p>
        </p:txBody>
      </p:sp>
      <p:sp>
        <p:nvSpPr>
          <p:cNvPr id="5" name="Slide Number Placeholder 4"/>
          <p:cNvSpPr>
            <a:spLocks noGrp="1"/>
          </p:cNvSpPr>
          <p:nvPr>
            <p:ph type="sldNum" sz="quarter" idx="12"/>
          </p:nvPr>
        </p:nvSpPr>
        <p:spPr/>
        <p:txBody>
          <a:bodyPr/>
          <a:lstStyle/>
          <a:p>
            <a:fld id="{38327683-8978-6B4B-9130-4A6A841F0549}" type="slidenum">
              <a:rPr lang="en-US" smtClean="0"/>
              <a:t>2</a:t>
            </a:fld>
            <a:endParaRPr lang="en-US" dirty="0"/>
          </a:p>
        </p:txBody>
      </p:sp>
    </p:spTree>
    <p:extLst>
      <p:ext uri="{BB962C8B-B14F-4D97-AF65-F5344CB8AC3E}">
        <p14:creationId xmlns:p14="http://schemas.microsoft.com/office/powerpoint/2010/main" val="1732739644"/>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8327683-8978-6B4B-9130-4A6A841F0549}" type="slidenum">
              <a:rPr lang="en-US" smtClean="0"/>
              <a:t>20</a:t>
            </a:fld>
            <a:endParaRPr lang="en-US"/>
          </a:p>
        </p:txBody>
      </p:sp>
      <p:sp>
        <p:nvSpPr>
          <p:cNvPr id="2" name="Title 1"/>
          <p:cNvSpPr>
            <a:spLocks noGrp="1"/>
          </p:cNvSpPr>
          <p:nvPr>
            <p:ph type="title" idx="4294967295"/>
          </p:nvPr>
        </p:nvSpPr>
        <p:spPr>
          <a:xfrm>
            <a:off x="628650" y="345786"/>
            <a:ext cx="7886700" cy="1325563"/>
          </a:xfrm>
        </p:spPr>
        <p:txBody>
          <a:bodyPr/>
          <a:lstStyle/>
          <a:p>
            <a:r>
              <a:rPr lang="en-US" dirty="0" smtClean="0"/>
              <a:t>Demo</a:t>
            </a:r>
            <a:br>
              <a:rPr lang="en-US" dirty="0" smtClean="0"/>
            </a:br>
            <a:r>
              <a:rPr lang="en-US" sz="2600" dirty="0" smtClean="0"/>
              <a:t>Overview of Main UI 7</a:t>
            </a:r>
            <a:endParaRPr lang="en-US" sz="2600" dirty="0"/>
          </a:p>
        </p:txBody>
      </p:sp>
      <p:pic>
        <p:nvPicPr>
          <p:cNvPr id="6" name="Picture 5"/>
          <p:cNvPicPr/>
          <p:nvPr/>
        </p:nvPicPr>
        <p:blipFill rotWithShape="1">
          <a:blip r:embed="rId3"/>
          <a:srcRect l="28053" t="50119" r="49711" b="22195"/>
          <a:stretch/>
        </p:blipFill>
        <p:spPr bwMode="auto">
          <a:xfrm>
            <a:off x="1905279" y="1932499"/>
            <a:ext cx="5228636" cy="3525935"/>
          </a:xfrm>
          <a:prstGeom prst="rect">
            <a:avLst/>
          </a:prstGeom>
          <a:ln>
            <a:noFill/>
          </a:ln>
          <a:extLst>
            <a:ext uri="{53640926-AAD7-44D8-BBD7-CCE9431645EC}">
              <a14:shadowObscured xmlns:a14="http://schemas.microsoft.com/office/drawing/2010/main"/>
            </a:ext>
          </a:extLst>
        </p:spPr>
      </p:pic>
      <p:sp>
        <p:nvSpPr>
          <p:cNvPr id="7" name="Rounded Rectangle 6"/>
          <p:cNvSpPr/>
          <p:nvPr/>
        </p:nvSpPr>
        <p:spPr>
          <a:xfrm>
            <a:off x="1905279" y="4637338"/>
            <a:ext cx="5228635" cy="27525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6956999"/>
      </p:ext>
    </p:extLst>
  </p:cSld>
  <p:clrMapOvr>
    <a:masterClrMapping/>
  </p:clrMapOvr>
  <p:transition advClick="0" advTm="15000"/>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8327683-8978-6B4B-9130-4A6A841F0549}" type="slidenum">
              <a:rPr lang="en-US" smtClean="0"/>
              <a:t>21</a:t>
            </a:fld>
            <a:endParaRPr lang="en-US"/>
          </a:p>
        </p:txBody>
      </p:sp>
      <p:sp>
        <p:nvSpPr>
          <p:cNvPr id="2" name="Title 1"/>
          <p:cNvSpPr>
            <a:spLocks noGrp="1"/>
          </p:cNvSpPr>
          <p:nvPr>
            <p:ph type="title" idx="4294967295"/>
          </p:nvPr>
        </p:nvSpPr>
        <p:spPr>
          <a:xfrm>
            <a:off x="628650" y="345786"/>
            <a:ext cx="7886700" cy="1325563"/>
          </a:xfrm>
        </p:spPr>
        <p:txBody>
          <a:bodyPr/>
          <a:lstStyle/>
          <a:p>
            <a:r>
              <a:rPr lang="en-US" dirty="0" smtClean="0"/>
              <a:t>Demo</a:t>
            </a:r>
            <a:br>
              <a:rPr lang="en-US" dirty="0" smtClean="0"/>
            </a:br>
            <a:r>
              <a:rPr lang="en-US" sz="2600" dirty="0" smtClean="0"/>
              <a:t>Overview of Main UI 8</a:t>
            </a:r>
            <a:endParaRPr lang="en-US" sz="2600" dirty="0"/>
          </a:p>
        </p:txBody>
      </p:sp>
      <p:pic>
        <p:nvPicPr>
          <p:cNvPr id="6" name="Picture 5"/>
          <p:cNvPicPr/>
          <p:nvPr/>
        </p:nvPicPr>
        <p:blipFill rotWithShape="1">
          <a:blip r:embed="rId3"/>
          <a:srcRect l="28053" t="50119" r="49711" b="22195"/>
          <a:stretch/>
        </p:blipFill>
        <p:spPr bwMode="auto">
          <a:xfrm>
            <a:off x="1905279" y="1932499"/>
            <a:ext cx="5228636" cy="3525935"/>
          </a:xfrm>
          <a:prstGeom prst="rect">
            <a:avLst/>
          </a:prstGeom>
          <a:ln>
            <a:noFill/>
          </a:ln>
          <a:extLst>
            <a:ext uri="{53640926-AAD7-44D8-BBD7-CCE9431645EC}">
              <a14:shadowObscured xmlns:a14="http://schemas.microsoft.com/office/drawing/2010/main"/>
            </a:ext>
          </a:extLst>
        </p:spPr>
      </p:pic>
      <p:sp>
        <p:nvSpPr>
          <p:cNvPr id="7" name="Rounded Rectangle 6"/>
          <p:cNvSpPr/>
          <p:nvPr/>
        </p:nvSpPr>
        <p:spPr>
          <a:xfrm>
            <a:off x="1905279" y="2407311"/>
            <a:ext cx="4840754" cy="98903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1411801"/>
      </p:ext>
    </p:extLst>
  </p:cSld>
  <p:clrMapOvr>
    <a:masterClrMapping/>
  </p:clrMapOvr>
  <p:transition advClick="0" advTm="15000"/>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8327683-8978-6B4B-9130-4A6A841F0549}" type="slidenum">
              <a:rPr lang="en-US" smtClean="0"/>
              <a:t>22</a:t>
            </a:fld>
            <a:endParaRPr lang="en-US"/>
          </a:p>
        </p:txBody>
      </p:sp>
      <p:sp>
        <p:nvSpPr>
          <p:cNvPr id="2" name="Title 1"/>
          <p:cNvSpPr>
            <a:spLocks noGrp="1"/>
          </p:cNvSpPr>
          <p:nvPr>
            <p:ph type="title" idx="4294967295"/>
          </p:nvPr>
        </p:nvSpPr>
        <p:spPr>
          <a:xfrm>
            <a:off x="628650" y="345786"/>
            <a:ext cx="7886700" cy="1325563"/>
          </a:xfrm>
        </p:spPr>
        <p:txBody>
          <a:bodyPr/>
          <a:lstStyle/>
          <a:p>
            <a:r>
              <a:rPr lang="en-US" dirty="0" smtClean="0"/>
              <a:t>Demo</a:t>
            </a:r>
            <a:br>
              <a:rPr lang="en-US" dirty="0" smtClean="0"/>
            </a:br>
            <a:r>
              <a:rPr lang="en-US" sz="2600" dirty="0" smtClean="0"/>
              <a:t>Overview of Main UI 9</a:t>
            </a:r>
            <a:endParaRPr lang="en-US" sz="2600" dirty="0"/>
          </a:p>
        </p:txBody>
      </p:sp>
      <p:pic>
        <p:nvPicPr>
          <p:cNvPr id="8" name="Picture 7"/>
          <p:cNvPicPr/>
          <p:nvPr/>
        </p:nvPicPr>
        <p:blipFill rotWithShape="1">
          <a:blip r:embed="rId3"/>
          <a:srcRect l="27924" t="45346" r="49711" b="26730"/>
          <a:stretch/>
        </p:blipFill>
        <p:spPr bwMode="auto">
          <a:xfrm>
            <a:off x="1905279" y="1932499"/>
            <a:ext cx="5214436" cy="3525935"/>
          </a:xfrm>
          <a:prstGeom prst="rect">
            <a:avLst/>
          </a:prstGeom>
          <a:ln>
            <a:noFill/>
          </a:ln>
          <a:extLst>
            <a:ext uri="{53640926-AAD7-44D8-BBD7-CCE9431645EC}">
              <a14:shadowObscured xmlns:a14="http://schemas.microsoft.com/office/drawing/2010/main"/>
            </a:ext>
          </a:extLst>
        </p:spPr>
      </p:pic>
      <p:sp>
        <p:nvSpPr>
          <p:cNvPr id="3" name="TextBox 2"/>
          <p:cNvSpPr txBox="1"/>
          <p:nvPr/>
        </p:nvSpPr>
        <p:spPr>
          <a:xfrm>
            <a:off x="1240977" y="5654349"/>
            <a:ext cx="6559420" cy="369332"/>
          </a:xfrm>
          <a:prstGeom prst="rect">
            <a:avLst/>
          </a:prstGeom>
          <a:noFill/>
        </p:spPr>
        <p:txBody>
          <a:bodyPr wrap="square" rtlCol="0">
            <a:spAutoFit/>
          </a:bodyPr>
          <a:lstStyle/>
          <a:p>
            <a:pPr algn="ctr"/>
            <a:r>
              <a:rPr lang="en-US" dirty="0" smtClean="0"/>
              <a:t>Updates all with exact spelling because update is not on Primary key</a:t>
            </a:r>
            <a:endParaRPr lang="en-US" dirty="0"/>
          </a:p>
        </p:txBody>
      </p:sp>
      <p:sp>
        <p:nvSpPr>
          <p:cNvPr id="9" name="Rounded Rectangle 8"/>
          <p:cNvSpPr/>
          <p:nvPr/>
        </p:nvSpPr>
        <p:spPr>
          <a:xfrm>
            <a:off x="1905280" y="5150524"/>
            <a:ext cx="1220476" cy="30791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2162492"/>
      </p:ext>
    </p:extLst>
  </p:cSld>
  <p:clrMapOvr>
    <a:masterClrMapping/>
  </p:clrMapOvr>
  <p:transition advClick="0" advTm="15000"/>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8327683-8978-6B4B-9130-4A6A841F0549}" type="slidenum">
              <a:rPr lang="en-US" smtClean="0"/>
              <a:t>23</a:t>
            </a:fld>
            <a:endParaRPr lang="en-US"/>
          </a:p>
        </p:txBody>
      </p:sp>
      <p:sp>
        <p:nvSpPr>
          <p:cNvPr id="2" name="Title 1"/>
          <p:cNvSpPr>
            <a:spLocks noGrp="1"/>
          </p:cNvSpPr>
          <p:nvPr>
            <p:ph type="title" idx="4294967295"/>
          </p:nvPr>
        </p:nvSpPr>
        <p:spPr>
          <a:xfrm>
            <a:off x="628650" y="345786"/>
            <a:ext cx="7886700" cy="1325563"/>
          </a:xfrm>
        </p:spPr>
        <p:txBody>
          <a:bodyPr/>
          <a:lstStyle/>
          <a:p>
            <a:r>
              <a:rPr lang="en-US" dirty="0" smtClean="0"/>
              <a:t>Demo 2</a:t>
            </a:r>
            <a:br>
              <a:rPr lang="en-US" dirty="0" smtClean="0"/>
            </a:br>
            <a:r>
              <a:rPr lang="en-US" sz="2600" dirty="0" smtClean="0"/>
              <a:t>Main UI</a:t>
            </a:r>
            <a:endParaRPr lang="en-US" sz="2600" dirty="0"/>
          </a:p>
        </p:txBody>
      </p:sp>
      <p:pic>
        <p:nvPicPr>
          <p:cNvPr id="6" name="Picture 5"/>
          <p:cNvPicPr/>
          <p:nvPr/>
        </p:nvPicPr>
        <p:blipFill rotWithShape="1">
          <a:blip r:embed="rId3"/>
          <a:srcRect l="28053" t="50358" r="46350" b="21957"/>
          <a:stretch/>
        </p:blipFill>
        <p:spPr bwMode="auto">
          <a:xfrm>
            <a:off x="1560032" y="1937164"/>
            <a:ext cx="5997750" cy="3513920"/>
          </a:xfrm>
          <a:prstGeom prst="rect">
            <a:avLst/>
          </a:prstGeom>
          <a:ln>
            <a:noFill/>
          </a:ln>
          <a:extLst>
            <a:ext uri="{53640926-AAD7-44D8-BBD7-CCE9431645EC}">
              <a14:shadowObscured xmlns:a14="http://schemas.microsoft.com/office/drawing/2010/main"/>
            </a:ext>
          </a:extLst>
        </p:spPr>
      </p:pic>
      <p:sp>
        <p:nvSpPr>
          <p:cNvPr id="7" name="Rounded Rectangle 6"/>
          <p:cNvSpPr/>
          <p:nvPr/>
        </p:nvSpPr>
        <p:spPr>
          <a:xfrm>
            <a:off x="1560032" y="3592299"/>
            <a:ext cx="5997750" cy="132493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1560032" y="2090057"/>
            <a:ext cx="2022923" cy="30791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0157467"/>
      </p:ext>
    </p:extLst>
  </p:cSld>
  <p:clrMapOvr>
    <a:masterClrMapping/>
  </p:clrMapOvr>
  <p:transition advClick="0" advTm="15000"/>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p:nvPr/>
        </p:nvPicPr>
        <p:blipFill rotWithShape="1">
          <a:blip r:embed="rId3"/>
          <a:srcRect l="28182" t="45824" r="51392" b="26491"/>
          <a:stretch/>
        </p:blipFill>
        <p:spPr bwMode="auto">
          <a:xfrm>
            <a:off x="2157216" y="1937164"/>
            <a:ext cx="4812776" cy="3533526"/>
          </a:xfrm>
          <a:prstGeom prst="rect">
            <a:avLst/>
          </a:prstGeom>
          <a:ln>
            <a:noFill/>
          </a:ln>
          <a:extLst>
            <a:ext uri="{53640926-AAD7-44D8-BBD7-CCE9431645EC}">
              <a14:shadowObscured xmlns:a14="http://schemas.microsoft.com/office/drawing/2010/main"/>
            </a:ext>
          </a:extLst>
        </p:spPr>
      </p:pic>
      <p:sp>
        <p:nvSpPr>
          <p:cNvPr id="5" name="Slide Number Placeholder 4"/>
          <p:cNvSpPr>
            <a:spLocks noGrp="1"/>
          </p:cNvSpPr>
          <p:nvPr>
            <p:ph type="sldNum" sz="quarter" idx="12"/>
          </p:nvPr>
        </p:nvSpPr>
        <p:spPr/>
        <p:txBody>
          <a:bodyPr/>
          <a:lstStyle/>
          <a:p>
            <a:fld id="{38327683-8978-6B4B-9130-4A6A841F0549}" type="slidenum">
              <a:rPr lang="en-US" smtClean="0"/>
              <a:t>24</a:t>
            </a:fld>
            <a:endParaRPr lang="en-US"/>
          </a:p>
        </p:txBody>
      </p:sp>
      <p:sp>
        <p:nvSpPr>
          <p:cNvPr id="2" name="Title 1"/>
          <p:cNvSpPr>
            <a:spLocks noGrp="1"/>
          </p:cNvSpPr>
          <p:nvPr>
            <p:ph type="title" idx="4294967295"/>
          </p:nvPr>
        </p:nvSpPr>
        <p:spPr>
          <a:xfrm>
            <a:off x="628650" y="345786"/>
            <a:ext cx="7886700" cy="1325563"/>
          </a:xfrm>
        </p:spPr>
        <p:txBody>
          <a:bodyPr/>
          <a:lstStyle/>
          <a:p>
            <a:r>
              <a:rPr lang="en-US" dirty="0" smtClean="0"/>
              <a:t>Demo 2</a:t>
            </a:r>
            <a:br>
              <a:rPr lang="en-US" dirty="0" smtClean="0"/>
            </a:br>
            <a:r>
              <a:rPr lang="en-US" sz="2600" dirty="0" smtClean="0"/>
              <a:t>Second Page of Main UI</a:t>
            </a:r>
            <a:endParaRPr lang="en-US" sz="2600" dirty="0"/>
          </a:p>
        </p:txBody>
      </p:sp>
      <p:sp>
        <p:nvSpPr>
          <p:cNvPr id="7" name="Rounded Rectangle 6"/>
          <p:cNvSpPr/>
          <p:nvPr/>
        </p:nvSpPr>
        <p:spPr>
          <a:xfrm>
            <a:off x="2157216" y="3592299"/>
            <a:ext cx="4812776" cy="132493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147885" y="2090057"/>
            <a:ext cx="2022923" cy="30791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5919656"/>
      </p:ext>
    </p:extLst>
  </p:cSld>
  <p:clrMapOvr>
    <a:masterClrMapping/>
  </p:clrMapOvr>
  <p:transition advClick="0" advTm="15000"/>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8327683-8978-6B4B-9130-4A6A841F0549}" type="slidenum">
              <a:rPr lang="en-US" smtClean="0"/>
              <a:t>25</a:t>
            </a:fld>
            <a:endParaRPr lang="en-US"/>
          </a:p>
        </p:txBody>
      </p:sp>
      <p:sp>
        <p:nvSpPr>
          <p:cNvPr id="2" name="Title 1"/>
          <p:cNvSpPr>
            <a:spLocks noGrp="1"/>
          </p:cNvSpPr>
          <p:nvPr>
            <p:ph type="title" idx="4294967295"/>
          </p:nvPr>
        </p:nvSpPr>
        <p:spPr>
          <a:xfrm>
            <a:off x="628650" y="345786"/>
            <a:ext cx="7886700" cy="1325563"/>
          </a:xfrm>
        </p:spPr>
        <p:txBody>
          <a:bodyPr/>
          <a:lstStyle/>
          <a:p>
            <a:r>
              <a:rPr lang="en-US" dirty="0" smtClean="0"/>
              <a:t>Demo 2</a:t>
            </a:r>
            <a:br>
              <a:rPr lang="en-US" dirty="0" smtClean="0"/>
            </a:br>
            <a:r>
              <a:rPr lang="en-US" sz="2600" dirty="0" smtClean="0"/>
              <a:t>Custom Value UI</a:t>
            </a:r>
            <a:endParaRPr lang="en-US" sz="2600" dirty="0"/>
          </a:p>
        </p:txBody>
      </p:sp>
      <p:pic>
        <p:nvPicPr>
          <p:cNvPr id="8" name="Picture 7"/>
          <p:cNvPicPr/>
          <p:nvPr/>
        </p:nvPicPr>
        <p:blipFill rotWithShape="1">
          <a:blip r:embed="rId3"/>
          <a:srcRect l="27924" t="48926" r="51392" b="20764"/>
          <a:stretch/>
        </p:blipFill>
        <p:spPr bwMode="auto">
          <a:xfrm>
            <a:off x="2175878" y="1941828"/>
            <a:ext cx="4803446" cy="3812071"/>
          </a:xfrm>
          <a:prstGeom prst="rect">
            <a:avLst/>
          </a:prstGeom>
          <a:ln>
            <a:noFill/>
          </a:ln>
          <a:extLst>
            <a:ext uri="{53640926-AAD7-44D8-BBD7-CCE9431645EC}">
              <a14:shadowObscured xmlns:a14="http://schemas.microsoft.com/office/drawing/2010/main"/>
            </a:ext>
          </a:extLst>
        </p:spPr>
      </p:pic>
      <p:sp>
        <p:nvSpPr>
          <p:cNvPr id="10" name="Rounded Rectangle 9"/>
          <p:cNvSpPr/>
          <p:nvPr/>
        </p:nvSpPr>
        <p:spPr>
          <a:xfrm>
            <a:off x="2175878" y="4805255"/>
            <a:ext cx="2237502" cy="94864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89235522"/>
      </p:ext>
    </p:extLst>
  </p:cSld>
  <p:clrMapOvr>
    <a:masterClrMapping/>
  </p:clrMapOvr>
  <p:transition advClick="0" advTm="15000"/>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rotWithShape="1">
          <a:blip r:embed="rId3"/>
          <a:srcRect l="28053" t="43437" r="48936" b="26730"/>
          <a:stretch/>
        </p:blipFill>
        <p:spPr bwMode="auto">
          <a:xfrm>
            <a:off x="1886617" y="1941828"/>
            <a:ext cx="5381918" cy="3780052"/>
          </a:xfrm>
          <a:prstGeom prst="rect">
            <a:avLst/>
          </a:prstGeom>
          <a:ln>
            <a:noFill/>
          </a:ln>
          <a:extLst>
            <a:ext uri="{53640926-AAD7-44D8-BBD7-CCE9431645EC}">
              <a14:shadowObscured xmlns:a14="http://schemas.microsoft.com/office/drawing/2010/main"/>
            </a:ext>
          </a:extLst>
        </p:spPr>
      </p:pic>
      <p:sp>
        <p:nvSpPr>
          <p:cNvPr id="5" name="Slide Number Placeholder 4"/>
          <p:cNvSpPr>
            <a:spLocks noGrp="1"/>
          </p:cNvSpPr>
          <p:nvPr>
            <p:ph type="sldNum" sz="quarter" idx="12"/>
          </p:nvPr>
        </p:nvSpPr>
        <p:spPr/>
        <p:txBody>
          <a:bodyPr/>
          <a:lstStyle/>
          <a:p>
            <a:fld id="{38327683-8978-6B4B-9130-4A6A841F0549}" type="slidenum">
              <a:rPr lang="en-US" smtClean="0"/>
              <a:t>26</a:t>
            </a:fld>
            <a:endParaRPr lang="en-US"/>
          </a:p>
        </p:txBody>
      </p:sp>
      <p:sp>
        <p:nvSpPr>
          <p:cNvPr id="2" name="Title 1"/>
          <p:cNvSpPr>
            <a:spLocks noGrp="1"/>
          </p:cNvSpPr>
          <p:nvPr>
            <p:ph type="title" idx="4294967295"/>
          </p:nvPr>
        </p:nvSpPr>
        <p:spPr>
          <a:xfrm>
            <a:off x="628650" y="345786"/>
            <a:ext cx="7886700" cy="1325563"/>
          </a:xfrm>
        </p:spPr>
        <p:txBody>
          <a:bodyPr/>
          <a:lstStyle/>
          <a:p>
            <a:r>
              <a:rPr lang="en-US" dirty="0" smtClean="0"/>
              <a:t>Demo 2</a:t>
            </a:r>
            <a:br>
              <a:rPr lang="en-US" dirty="0" smtClean="0"/>
            </a:br>
            <a:r>
              <a:rPr lang="en-US" sz="2600" dirty="0" smtClean="0"/>
              <a:t>Custom Value Confirm UI</a:t>
            </a:r>
            <a:endParaRPr lang="en-US" sz="2600" dirty="0"/>
          </a:p>
        </p:txBody>
      </p:sp>
      <p:sp>
        <p:nvSpPr>
          <p:cNvPr id="10" name="Rounded Rectangle 9"/>
          <p:cNvSpPr/>
          <p:nvPr/>
        </p:nvSpPr>
        <p:spPr>
          <a:xfrm>
            <a:off x="1886617" y="2416619"/>
            <a:ext cx="1500395" cy="2332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1886616" y="4080599"/>
            <a:ext cx="5381919" cy="2332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97591385"/>
      </p:ext>
    </p:extLst>
  </p:cSld>
  <p:clrMapOvr>
    <a:masterClrMapping/>
  </p:clrMapOvr>
  <p:transition advClick="0" advTm="15000"/>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rotWithShape="1">
          <a:blip r:embed="rId3"/>
          <a:srcRect l="28053" t="43437" r="48936" b="26730"/>
          <a:stretch/>
        </p:blipFill>
        <p:spPr bwMode="auto">
          <a:xfrm>
            <a:off x="1886617" y="1941828"/>
            <a:ext cx="5381918" cy="3780052"/>
          </a:xfrm>
          <a:prstGeom prst="rect">
            <a:avLst/>
          </a:prstGeom>
          <a:ln>
            <a:noFill/>
          </a:ln>
          <a:extLst>
            <a:ext uri="{53640926-AAD7-44D8-BBD7-CCE9431645EC}">
              <a14:shadowObscured xmlns:a14="http://schemas.microsoft.com/office/drawing/2010/main"/>
            </a:ext>
          </a:extLst>
        </p:spPr>
      </p:pic>
      <p:sp>
        <p:nvSpPr>
          <p:cNvPr id="5" name="Slide Number Placeholder 4"/>
          <p:cNvSpPr>
            <a:spLocks noGrp="1"/>
          </p:cNvSpPr>
          <p:nvPr>
            <p:ph type="sldNum" sz="quarter" idx="12"/>
          </p:nvPr>
        </p:nvSpPr>
        <p:spPr/>
        <p:txBody>
          <a:bodyPr/>
          <a:lstStyle/>
          <a:p>
            <a:fld id="{38327683-8978-6B4B-9130-4A6A841F0549}" type="slidenum">
              <a:rPr lang="en-US" smtClean="0"/>
              <a:t>27</a:t>
            </a:fld>
            <a:endParaRPr lang="en-US"/>
          </a:p>
        </p:txBody>
      </p:sp>
      <p:sp>
        <p:nvSpPr>
          <p:cNvPr id="2" name="Title 1"/>
          <p:cNvSpPr>
            <a:spLocks noGrp="1"/>
          </p:cNvSpPr>
          <p:nvPr>
            <p:ph type="title" idx="4294967295"/>
          </p:nvPr>
        </p:nvSpPr>
        <p:spPr>
          <a:xfrm>
            <a:off x="628650" y="345786"/>
            <a:ext cx="7886700" cy="1325563"/>
          </a:xfrm>
        </p:spPr>
        <p:txBody>
          <a:bodyPr/>
          <a:lstStyle/>
          <a:p>
            <a:r>
              <a:rPr lang="en-US" dirty="0" smtClean="0"/>
              <a:t>Demo 2</a:t>
            </a:r>
            <a:br>
              <a:rPr lang="en-US" dirty="0" smtClean="0"/>
            </a:br>
            <a:r>
              <a:rPr lang="en-US" sz="2600" dirty="0" smtClean="0"/>
              <a:t>Side Note</a:t>
            </a:r>
            <a:endParaRPr lang="en-US" sz="2600" dirty="0"/>
          </a:p>
        </p:txBody>
      </p:sp>
      <p:sp>
        <p:nvSpPr>
          <p:cNvPr id="7" name="Rounded Rectangle 6"/>
          <p:cNvSpPr/>
          <p:nvPr/>
        </p:nvSpPr>
        <p:spPr>
          <a:xfrm>
            <a:off x="4002833" y="4295212"/>
            <a:ext cx="1231642" cy="2332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7"/>
          <p:cNvSpPr/>
          <p:nvPr/>
        </p:nvSpPr>
        <p:spPr>
          <a:xfrm>
            <a:off x="4002833" y="4705776"/>
            <a:ext cx="1231641" cy="23327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81425177"/>
      </p:ext>
    </p:extLst>
  </p:cSld>
  <p:clrMapOvr>
    <a:masterClrMapping/>
  </p:clrMapOvr>
  <p:transition advClick="0" advTm="15000"/>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normAutofit/>
          </a:bodyPr>
          <a:lstStyle/>
          <a:p>
            <a:r>
              <a:rPr lang="en-US" dirty="0" smtClean="0">
                <a:solidFill>
                  <a:schemeClr val="tx1"/>
                </a:solidFill>
              </a:rPr>
              <a:t>Database schema change</a:t>
            </a:r>
          </a:p>
          <a:p>
            <a:pPr lvl="1"/>
            <a:r>
              <a:rPr lang="en-US" dirty="0" smtClean="0">
                <a:solidFill>
                  <a:srgbClr val="FF0000"/>
                </a:solidFill>
              </a:rPr>
              <a:t>Two (2) new reference tables: Valid and Invalid Values</a:t>
            </a:r>
          </a:p>
          <a:p>
            <a:pPr marL="457200" lvl="1" indent="0">
              <a:buNone/>
            </a:pPr>
            <a:endParaRPr lang="en-US" dirty="0" smtClean="0"/>
          </a:p>
          <a:p>
            <a:r>
              <a:rPr lang="en-US" dirty="0" smtClean="0"/>
              <a:t>UI </a:t>
            </a:r>
            <a:r>
              <a:rPr lang="en-US" dirty="0"/>
              <a:t>to clean data</a:t>
            </a:r>
          </a:p>
          <a:p>
            <a:pPr lvl="1" algn="just"/>
            <a:r>
              <a:rPr lang="en-US" dirty="0" smtClean="0"/>
              <a:t>Ratio assignment for comparisons</a:t>
            </a:r>
            <a:endParaRPr lang="en-US" dirty="0"/>
          </a:p>
          <a:p>
            <a:pPr lvl="1"/>
            <a:r>
              <a:rPr lang="en-US" dirty="0"/>
              <a:t>Supports custom </a:t>
            </a:r>
            <a:r>
              <a:rPr lang="en-US" dirty="0" smtClean="0"/>
              <a:t>values</a:t>
            </a:r>
          </a:p>
          <a:p>
            <a:pPr marL="457200" lvl="1" indent="0">
              <a:buNone/>
            </a:pPr>
            <a:endParaRPr lang="en-US" dirty="0"/>
          </a:p>
        </p:txBody>
      </p:sp>
      <p:sp>
        <p:nvSpPr>
          <p:cNvPr id="4" name="Slide Number Placeholder 3"/>
          <p:cNvSpPr>
            <a:spLocks noGrp="1"/>
          </p:cNvSpPr>
          <p:nvPr>
            <p:ph type="sldNum" sz="quarter" idx="12"/>
          </p:nvPr>
        </p:nvSpPr>
        <p:spPr/>
        <p:txBody>
          <a:bodyPr/>
          <a:lstStyle/>
          <a:p>
            <a:fld id="{38327683-8978-6B4B-9130-4A6A841F0549}" type="slidenum">
              <a:rPr lang="en-US" smtClean="0"/>
              <a:t>28</a:t>
            </a:fld>
            <a:endParaRPr lang="en-US" dirty="0"/>
          </a:p>
        </p:txBody>
      </p:sp>
    </p:spTree>
    <p:extLst>
      <p:ext uri="{BB962C8B-B14F-4D97-AF65-F5344CB8AC3E}">
        <p14:creationId xmlns:p14="http://schemas.microsoft.com/office/powerpoint/2010/main" val="228687030"/>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r>
              <a:rPr lang="en-US" dirty="0" smtClean="0"/>
              <a:t>No </a:t>
            </a:r>
            <a:r>
              <a:rPr lang="en-US" dirty="0"/>
              <a:t>immediate reduction in time &amp; labor</a:t>
            </a:r>
          </a:p>
          <a:p>
            <a:pPr lvl="1"/>
            <a:r>
              <a:rPr lang="en-US" dirty="0"/>
              <a:t>Longer-term </a:t>
            </a:r>
            <a:r>
              <a:rPr lang="en-US" dirty="0" smtClean="0"/>
              <a:t>reduction</a:t>
            </a:r>
          </a:p>
          <a:p>
            <a:pPr marL="457200" lvl="1" indent="0">
              <a:buNone/>
            </a:pPr>
            <a:endParaRPr lang="en-US" dirty="0"/>
          </a:p>
          <a:p>
            <a:r>
              <a:rPr lang="en-US" dirty="0" smtClean="0"/>
              <a:t>Integrating a database with a programming language</a:t>
            </a:r>
          </a:p>
          <a:p>
            <a:pPr lvl="1"/>
            <a:r>
              <a:rPr lang="en-US" dirty="0" smtClean="0"/>
              <a:t>An intricate matter</a:t>
            </a:r>
          </a:p>
          <a:p>
            <a:pPr marL="457200" lvl="1" indent="0">
              <a:buNone/>
            </a:pPr>
            <a:endParaRPr lang="en-US" dirty="0"/>
          </a:p>
        </p:txBody>
      </p:sp>
      <p:sp>
        <p:nvSpPr>
          <p:cNvPr id="4" name="Slide Number Placeholder 3"/>
          <p:cNvSpPr>
            <a:spLocks noGrp="1"/>
          </p:cNvSpPr>
          <p:nvPr>
            <p:ph type="sldNum" sz="quarter" idx="12"/>
          </p:nvPr>
        </p:nvSpPr>
        <p:spPr/>
        <p:txBody>
          <a:bodyPr/>
          <a:lstStyle/>
          <a:p>
            <a:fld id="{38327683-8978-6B4B-9130-4A6A841F0549}" type="slidenum">
              <a:rPr lang="en-US" smtClean="0"/>
              <a:t>29</a:t>
            </a:fld>
            <a:endParaRPr lang="en-US"/>
          </a:p>
        </p:txBody>
      </p:sp>
    </p:spTree>
    <p:extLst>
      <p:ext uri="{BB962C8B-B14F-4D97-AF65-F5344CB8AC3E}">
        <p14:creationId xmlns:p14="http://schemas.microsoft.com/office/powerpoint/2010/main" val="2555483981"/>
      </p:ext>
    </p:extLst>
  </p:cSld>
  <p:clrMapOvr>
    <a:masterClrMapping/>
  </p:clrMapOvr>
  <p:transition advClick="0" advTm="1500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a:t>
            </a:r>
          </a:p>
        </p:txBody>
      </p:sp>
      <p:sp>
        <p:nvSpPr>
          <p:cNvPr id="3" name="Content Placeholder 2"/>
          <p:cNvSpPr>
            <a:spLocks noGrp="1"/>
          </p:cNvSpPr>
          <p:nvPr>
            <p:ph idx="1"/>
          </p:nvPr>
        </p:nvSpPr>
        <p:spPr/>
        <p:txBody>
          <a:bodyPr>
            <a:normAutofit/>
          </a:bodyPr>
          <a:lstStyle/>
          <a:p>
            <a:r>
              <a:rPr lang="en-US" dirty="0" smtClean="0"/>
              <a:t>More data sources = More data </a:t>
            </a:r>
            <a:r>
              <a:rPr lang="en-US" dirty="0"/>
              <a:t>cleaning </a:t>
            </a:r>
            <a:endParaRPr lang="en-US" dirty="0" smtClean="0"/>
          </a:p>
          <a:p>
            <a:r>
              <a:rPr lang="en-US" dirty="0" smtClean="0"/>
              <a:t>Manual inspection &gt; 1,009,303 tuples</a:t>
            </a:r>
          </a:p>
          <a:p>
            <a:pPr lvl="1"/>
            <a:r>
              <a:rPr lang="en-US" dirty="0" smtClean="0"/>
              <a:t>Time and </a:t>
            </a:r>
            <a:r>
              <a:rPr lang="en-US" dirty="0"/>
              <a:t>l</a:t>
            </a:r>
            <a:r>
              <a:rPr lang="en-US" dirty="0" smtClean="0"/>
              <a:t>abor intensive</a:t>
            </a:r>
          </a:p>
          <a:p>
            <a:pPr lvl="1"/>
            <a:r>
              <a:rPr lang="en-US" dirty="0" smtClean="0"/>
              <a:t>Missed values</a:t>
            </a:r>
          </a:p>
          <a:p>
            <a:pPr lvl="1"/>
            <a:r>
              <a:rPr lang="en-US" dirty="0" smtClean="0"/>
              <a:t>Incomplete information</a:t>
            </a:r>
          </a:p>
          <a:p>
            <a:pPr lvl="1"/>
            <a:endParaRPr lang="en-US" dirty="0" smtClean="0"/>
          </a:p>
          <a:p>
            <a:pPr lvl="1"/>
            <a:endParaRPr lang="en-US" dirty="0"/>
          </a:p>
        </p:txBody>
      </p:sp>
      <p:sp>
        <p:nvSpPr>
          <p:cNvPr id="5" name="Slide Number Placeholder 4"/>
          <p:cNvSpPr>
            <a:spLocks noGrp="1"/>
          </p:cNvSpPr>
          <p:nvPr>
            <p:ph type="sldNum" sz="quarter" idx="12"/>
          </p:nvPr>
        </p:nvSpPr>
        <p:spPr/>
        <p:txBody>
          <a:bodyPr/>
          <a:lstStyle/>
          <a:p>
            <a:fld id="{38327683-8978-6B4B-9130-4A6A841F0549}" type="slidenum">
              <a:rPr lang="en-US" smtClean="0"/>
              <a:t>3</a:t>
            </a:fld>
            <a:endParaRPr lang="en-US" dirty="0"/>
          </a:p>
        </p:txBody>
      </p:sp>
    </p:spTree>
    <p:extLst>
      <p:ext uri="{BB962C8B-B14F-4D97-AF65-F5344CB8AC3E}">
        <p14:creationId xmlns:p14="http://schemas.microsoft.com/office/powerpoint/2010/main" val="1156456906"/>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pPr marL="0" indent="0">
              <a:buNone/>
            </a:pPr>
            <a:endParaRPr lang="en-US" dirty="0"/>
          </a:p>
        </p:txBody>
      </p:sp>
      <p:sp>
        <p:nvSpPr>
          <p:cNvPr id="4" name="Slide Number Placeholder 3"/>
          <p:cNvSpPr>
            <a:spLocks noGrp="1"/>
          </p:cNvSpPr>
          <p:nvPr>
            <p:ph type="sldNum" sz="quarter" idx="12"/>
          </p:nvPr>
        </p:nvSpPr>
        <p:spPr/>
        <p:txBody>
          <a:bodyPr/>
          <a:lstStyle/>
          <a:p>
            <a:fld id="{38327683-8978-6B4B-9130-4A6A841F0549}" type="slidenum">
              <a:rPr lang="en-US" smtClean="0"/>
              <a:t>30</a:t>
            </a:fld>
            <a:endParaRPr lang="en-US" dirty="0"/>
          </a:p>
        </p:txBody>
      </p:sp>
    </p:spTree>
    <p:extLst>
      <p:ext uri="{BB962C8B-B14F-4D97-AF65-F5344CB8AC3E}">
        <p14:creationId xmlns:p14="http://schemas.microsoft.com/office/powerpoint/2010/main" val="248910507"/>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Monthly Process</a:t>
            </a:r>
            <a:endParaRPr lang="en-US" dirty="0"/>
          </a:p>
        </p:txBody>
      </p:sp>
      <p:pic>
        <p:nvPicPr>
          <p:cNvPr id="5" name="Content Placeholder 4"/>
          <p:cNvPicPr>
            <a:picLocks noGrp="1" noChangeAspect="1"/>
          </p:cNvPicPr>
          <p:nvPr>
            <p:ph idx="1"/>
          </p:nvPr>
        </p:nvPicPr>
        <p:blipFill>
          <a:blip r:embed="rId3"/>
          <a:stretch>
            <a:fillRect/>
          </a:stretch>
        </p:blipFill>
        <p:spPr>
          <a:xfrm>
            <a:off x="552052" y="1690689"/>
            <a:ext cx="2624515" cy="4351338"/>
          </a:xfrm>
          <a:prstGeom prst="rect">
            <a:avLst/>
          </a:prstGeom>
        </p:spPr>
      </p:pic>
      <p:sp>
        <p:nvSpPr>
          <p:cNvPr id="4" name="Slide Number Placeholder 3"/>
          <p:cNvSpPr>
            <a:spLocks noGrp="1"/>
          </p:cNvSpPr>
          <p:nvPr>
            <p:ph type="sldNum" sz="quarter" idx="12"/>
          </p:nvPr>
        </p:nvSpPr>
        <p:spPr/>
        <p:txBody>
          <a:bodyPr/>
          <a:lstStyle/>
          <a:p>
            <a:fld id="{38327683-8978-6B4B-9130-4A6A841F0549}" type="slidenum">
              <a:rPr lang="en-US" smtClean="0"/>
              <a:pPr/>
              <a:t>4</a:t>
            </a:fld>
            <a:endParaRPr lang="en-US" dirty="0"/>
          </a:p>
        </p:txBody>
      </p:sp>
    </p:spTree>
    <p:extLst>
      <p:ext uri="{BB962C8B-B14F-4D97-AF65-F5344CB8AC3E}">
        <p14:creationId xmlns:p14="http://schemas.microsoft.com/office/powerpoint/2010/main" val="3543257369"/>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Monthly Process </a:t>
            </a:r>
            <a:r>
              <a:rPr lang="en-US" dirty="0"/>
              <a:t>(cont</a:t>
            </a:r>
            <a:r>
              <a:rPr lang="en-US" dirty="0" smtClean="0"/>
              <a:t>.)</a:t>
            </a:r>
            <a:endParaRPr lang="en-US" dirty="0"/>
          </a:p>
        </p:txBody>
      </p:sp>
      <p:sp>
        <p:nvSpPr>
          <p:cNvPr id="4" name="Slide Number Placeholder 3"/>
          <p:cNvSpPr>
            <a:spLocks noGrp="1"/>
          </p:cNvSpPr>
          <p:nvPr>
            <p:ph type="sldNum" sz="quarter" idx="12"/>
          </p:nvPr>
        </p:nvSpPr>
        <p:spPr/>
        <p:txBody>
          <a:bodyPr/>
          <a:lstStyle/>
          <a:p>
            <a:fld id="{38327683-8978-6B4B-9130-4A6A841F0549}" type="slidenum">
              <a:rPr lang="en-US" smtClean="0"/>
              <a:pPr/>
              <a:t>5</a:t>
            </a:fld>
            <a:endParaRPr lang="en-US" dirty="0"/>
          </a:p>
        </p:txBody>
      </p:sp>
      <p:sp>
        <p:nvSpPr>
          <p:cNvPr id="6" name="Content Placeholder 5"/>
          <p:cNvSpPr>
            <a:spLocks noGrp="1"/>
          </p:cNvSpPr>
          <p:nvPr>
            <p:ph idx="1"/>
          </p:nvPr>
        </p:nvSpPr>
        <p:spPr>
          <a:xfrm>
            <a:off x="628650" y="1825625"/>
            <a:ext cx="7886700" cy="4351338"/>
          </a:xfrm>
        </p:spPr>
        <p:txBody>
          <a:bodyPr/>
          <a:lstStyle/>
          <a:p>
            <a:pPr marL="0" indent="0">
              <a:buNone/>
            </a:pPr>
            <a:r>
              <a:rPr lang="en-US" dirty="0" smtClean="0"/>
              <a:t> </a:t>
            </a:r>
            <a:endParaRPr lang="en-US" dirty="0"/>
          </a:p>
        </p:txBody>
      </p:sp>
      <p:pic>
        <p:nvPicPr>
          <p:cNvPr id="8" name="Picture 7"/>
          <p:cNvPicPr>
            <a:picLocks noChangeAspect="1"/>
          </p:cNvPicPr>
          <p:nvPr/>
        </p:nvPicPr>
        <p:blipFill>
          <a:blip r:embed="rId3"/>
          <a:stretch>
            <a:fillRect/>
          </a:stretch>
        </p:blipFill>
        <p:spPr>
          <a:xfrm>
            <a:off x="374907" y="1293236"/>
            <a:ext cx="4024187" cy="4883727"/>
          </a:xfrm>
          <a:prstGeom prst="rect">
            <a:avLst/>
          </a:prstGeom>
        </p:spPr>
      </p:pic>
    </p:spTree>
    <p:extLst>
      <p:ext uri="{BB962C8B-B14F-4D97-AF65-F5344CB8AC3E}">
        <p14:creationId xmlns:p14="http://schemas.microsoft.com/office/powerpoint/2010/main" val="3558573441"/>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Monthly </a:t>
            </a:r>
            <a:r>
              <a:rPr lang="en-US" dirty="0" smtClean="0"/>
              <a:t>Process (cont.)</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sp>
        <p:nvSpPr>
          <p:cNvPr id="4" name="Slide Number Placeholder 3"/>
          <p:cNvSpPr>
            <a:spLocks noGrp="1"/>
          </p:cNvSpPr>
          <p:nvPr>
            <p:ph type="sldNum" sz="quarter" idx="12"/>
          </p:nvPr>
        </p:nvSpPr>
        <p:spPr/>
        <p:txBody>
          <a:bodyPr/>
          <a:lstStyle/>
          <a:p>
            <a:fld id="{38327683-8978-6B4B-9130-4A6A841F0549}" type="slidenum">
              <a:rPr lang="en-US" smtClean="0"/>
              <a:t>6</a:t>
            </a:fld>
            <a:endParaRPr lang="en-US" dirty="0"/>
          </a:p>
        </p:txBody>
      </p:sp>
      <p:sp>
        <p:nvSpPr>
          <p:cNvPr id="5" name="Title 1"/>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000" b="1" kern="1200">
                <a:solidFill>
                  <a:schemeClr val="tx1"/>
                </a:solidFill>
                <a:latin typeface="Arial" charset="0"/>
                <a:ea typeface="Arial" charset="0"/>
                <a:cs typeface="Arial" charset="0"/>
              </a:defRPr>
            </a:lvl1pPr>
          </a:lstStyle>
          <a:p>
            <a:r>
              <a:rPr lang="en-US" dirty="0" smtClean="0"/>
              <a:t>Monthly Process (cont.)</a:t>
            </a:r>
            <a:endParaRPr lang="en-US" dirty="0"/>
          </a:p>
        </p:txBody>
      </p:sp>
      <p:sp>
        <p:nvSpPr>
          <p:cNvPr id="6" name="Slide Number Placeholder 3"/>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rgbClr val="00206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327683-8978-6B4B-9130-4A6A841F0549}" type="slidenum">
              <a:rPr lang="en-US" smtClean="0"/>
              <a:pPr/>
              <a:t>6</a:t>
            </a:fld>
            <a:endParaRPr lang="en-US"/>
          </a:p>
        </p:txBody>
      </p:sp>
      <p:sp>
        <p:nvSpPr>
          <p:cNvPr id="7" name="Content Placeholder 6"/>
          <p:cNvSpPr txBox="1">
            <a:spLocks/>
          </p:cNvSpPr>
          <p:nvPr/>
        </p:nvSpPr>
        <p:spPr>
          <a:xfrm>
            <a:off x="424464" y="1488157"/>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2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800" kern="1200">
                <a:solidFill>
                  <a:srgbClr val="FF0000"/>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rgbClr val="002060"/>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rgbClr val="FF0000"/>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002060"/>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mtClean="0"/>
              <a:t> </a:t>
            </a:r>
            <a:endParaRPr lang="en-US"/>
          </a:p>
        </p:txBody>
      </p:sp>
      <p:pic>
        <p:nvPicPr>
          <p:cNvPr id="10" name="Picture 9"/>
          <p:cNvPicPr>
            <a:picLocks noChangeAspect="1"/>
          </p:cNvPicPr>
          <p:nvPr/>
        </p:nvPicPr>
        <p:blipFill>
          <a:blip r:embed="rId3"/>
          <a:stretch>
            <a:fillRect/>
          </a:stretch>
        </p:blipFill>
        <p:spPr>
          <a:xfrm>
            <a:off x="844823" y="1323681"/>
            <a:ext cx="7568434" cy="4902207"/>
          </a:xfrm>
          <a:prstGeom prst="rect">
            <a:avLst/>
          </a:prstGeom>
        </p:spPr>
      </p:pic>
    </p:spTree>
    <p:extLst>
      <p:ext uri="{BB962C8B-B14F-4D97-AF65-F5344CB8AC3E}">
        <p14:creationId xmlns:p14="http://schemas.microsoft.com/office/powerpoint/2010/main" val="2504112378"/>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Variations</a:t>
            </a:r>
          </a:p>
        </p:txBody>
      </p:sp>
      <p:sp>
        <p:nvSpPr>
          <p:cNvPr id="3" name="Content Placeholder 2"/>
          <p:cNvSpPr>
            <a:spLocks noGrp="1"/>
          </p:cNvSpPr>
          <p:nvPr>
            <p:ph idx="1"/>
          </p:nvPr>
        </p:nvSpPr>
        <p:spPr/>
        <p:txBody>
          <a:bodyPr>
            <a:normAutofit/>
          </a:bodyPr>
          <a:lstStyle/>
          <a:p>
            <a:endParaRPr lang="en-US" dirty="0"/>
          </a:p>
        </p:txBody>
      </p:sp>
      <p:sp>
        <p:nvSpPr>
          <p:cNvPr id="4" name="Slide Number Placeholder 3"/>
          <p:cNvSpPr>
            <a:spLocks noGrp="1"/>
          </p:cNvSpPr>
          <p:nvPr>
            <p:ph type="sldNum" sz="quarter" idx="12"/>
          </p:nvPr>
        </p:nvSpPr>
        <p:spPr/>
        <p:txBody>
          <a:bodyPr/>
          <a:lstStyle/>
          <a:p>
            <a:fld id="{38327683-8978-6B4B-9130-4A6A841F0549}" type="slidenum">
              <a:rPr lang="en-US" smtClean="0"/>
              <a:t>7</a:t>
            </a:fld>
            <a:endParaRPr lang="en-US" dirty="0"/>
          </a:p>
        </p:txBody>
      </p:sp>
      <p:sp>
        <p:nvSpPr>
          <p:cNvPr id="11" name="Title 1"/>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000" b="1" kern="1200">
                <a:solidFill>
                  <a:schemeClr val="tx1"/>
                </a:solidFill>
                <a:latin typeface="Arial" charset="0"/>
                <a:ea typeface="Arial" charset="0"/>
                <a:cs typeface="Arial" charset="0"/>
              </a:defRPr>
            </a:lvl1pPr>
          </a:lstStyle>
          <a:p>
            <a:r>
              <a:rPr lang="en-US" smtClean="0"/>
              <a:t>Example of Variations</a:t>
            </a:r>
            <a:endParaRPr lang="en-US" dirty="0"/>
          </a:p>
        </p:txBody>
      </p:sp>
      <p:sp>
        <p:nvSpPr>
          <p:cNvPr id="12" name="Slide Number Placeholder 3"/>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rgbClr val="00206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8327683-8978-6B4B-9130-4A6A841F0549}" type="slidenum">
              <a:rPr lang="en-US" smtClean="0"/>
              <a:pPr/>
              <a:t>7</a:t>
            </a:fld>
            <a:endParaRPr lang="en-US"/>
          </a:p>
        </p:txBody>
      </p:sp>
      <p:pic>
        <p:nvPicPr>
          <p:cNvPr id="13" name="Picture 2" descr="C:\Users\mtran\AppData\Local\Temp\SNAGHTML5640d8.PNG"/>
          <p:cNvPicPr>
            <a:picLocks noChangeAspect="1" noChangeArrowheads="1"/>
          </p:cNvPicPr>
          <p:nvPr/>
        </p:nvPicPr>
        <p:blipFill>
          <a:blip r:embed="rId3"/>
          <a:srcRect/>
          <a:stretch>
            <a:fillRect/>
          </a:stretch>
        </p:blipFill>
        <p:spPr>
          <a:xfrm>
            <a:off x="346230" y="1581145"/>
            <a:ext cx="4099762" cy="296552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C:\Users\mtran\AppData\Local\Temp\SNAGHTML5688cf.PNG"/>
          <p:cNvPicPr>
            <a:picLocks noChangeAspect="1" noChangeArrowheads="1"/>
          </p:cNvPicPr>
          <p:nvPr/>
        </p:nvPicPr>
        <p:blipFill>
          <a:blip r:embed="rId4"/>
          <a:srcRect/>
          <a:stretch>
            <a:fillRect/>
          </a:stretch>
        </p:blipFill>
        <p:spPr>
          <a:xfrm>
            <a:off x="3340778" y="3242716"/>
            <a:ext cx="4145872" cy="299586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5"/>
          <a:srcRect/>
          <a:stretch>
            <a:fillRect/>
          </a:stretch>
        </p:blipFill>
        <p:spPr>
          <a:xfrm>
            <a:off x="4104901" y="1299614"/>
            <a:ext cx="4706098" cy="1943102"/>
          </a:xfrm>
          <a:prstGeom prst="rect">
            <a:avLst/>
          </a:prstGeom>
        </p:spPr>
      </p:pic>
      <p:sp>
        <p:nvSpPr>
          <p:cNvPr id="16" name="TextBox 15"/>
          <p:cNvSpPr txBox="1"/>
          <p:nvPr/>
        </p:nvSpPr>
        <p:spPr>
          <a:xfrm>
            <a:off x="628650" y="5007005"/>
            <a:ext cx="2601157" cy="646331"/>
          </a:xfrm>
          <a:prstGeom prst="rect">
            <a:avLst/>
          </a:prstGeom>
          <a:noFill/>
        </p:spPr>
        <p:txBody>
          <a:bodyPr wrap="square" rtlCol="0">
            <a:spAutoFit/>
          </a:bodyPr>
          <a:lstStyle/>
          <a:p>
            <a:r>
              <a:rPr lang="en-US" dirty="0" smtClean="0"/>
              <a:t>104 variation for “AMERICAN AIRLINES”</a:t>
            </a:r>
            <a:endParaRPr lang="en-US" dirty="0"/>
          </a:p>
        </p:txBody>
      </p:sp>
    </p:spTree>
    <p:extLst>
      <p:ext uri="{BB962C8B-B14F-4D97-AF65-F5344CB8AC3E}">
        <p14:creationId xmlns:p14="http://schemas.microsoft.com/office/powerpoint/2010/main" val="665966413"/>
      </p:ext>
    </p:extLst>
  </p:cSld>
  <p:clrMapOvr>
    <a:masterClrMapping/>
  </p:clrMapOvr>
  <mc:AlternateContent xmlns:mc="http://schemas.openxmlformats.org/markup-compatibility/2006" xmlns:p14="http://schemas.microsoft.com/office/powerpoint/2010/main">
    <mc:Choice Requires="p14">
      <p:transition p14:dur="0" advClick="0" advTm="15000"/>
    </mc:Choice>
    <mc:Fallback xmlns="">
      <p:transition advClick="0" advTm="15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Setup</a:t>
            </a:r>
            <a:endParaRPr lang="en-US" dirty="0"/>
          </a:p>
        </p:txBody>
      </p:sp>
      <p:sp>
        <p:nvSpPr>
          <p:cNvPr id="3" name="Content Placeholder 2"/>
          <p:cNvSpPr>
            <a:spLocks noGrp="1"/>
          </p:cNvSpPr>
          <p:nvPr>
            <p:ph idx="1"/>
          </p:nvPr>
        </p:nvSpPr>
        <p:spPr/>
        <p:txBody>
          <a:bodyPr/>
          <a:lstStyle/>
          <a:p>
            <a:r>
              <a:rPr lang="en-US" dirty="0" smtClean="0"/>
              <a:t>MySQL</a:t>
            </a:r>
            <a:endParaRPr lang="en-US" dirty="0"/>
          </a:p>
          <a:p>
            <a:r>
              <a:rPr lang="en-US" dirty="0" smtClean="0"/>
              <a:t>Anaconda</a:t>
            </a:r>
          </a:p>
          <a:p>
            <a:pPr lvl="1"/>
            <a:r>
              <a:rPr lang="en-US" dirty="0" smtClean="0"/>
              <a:t>Manages libraries</a:t>
            </a:r>
            <a:endParaRPr lang="en-US" dirty="0"/>
          </a:p>
          <a:p>
            <a:r>
              <a:rPr lang="en-US" dirty="0" smtClean="0"/>
              <a:t>Python</a:t>
            </a:r>
          </a:p>
          <a:p>
            <a:pPr lvl="1"/>
            <a:r>
              <a:rPr lang="en-US" dirty="0" smtClean="0"/>
              <a:t>Pandas</a:t>
            </a:r>
          </a:p>
          <a:p>
            <a:pPr lvl="1"/>
            <a:r>
              <a:rPr lang="en-US" dirty="0" err="1" smtClean="0"/>
              <a:t>mysql.connection</a:t>
            </a:r>
            <a:endParaRPr lang="en-US" dirty="0" smtClean="0"/>
          </a:p>
          <a:p>
            <a:pPr lvl="1"/>
            <a:r>
              <a:rPr lang="en-US" dirty="0" err="1" smtClean="0"/>
              <a:t>difflib</a:t>
            </a:r>
            <a:endParaRPr lang="en-US" dirty="0"/>
          </a:p>
          <a:p>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38327683-8978-6B4B-9130-4A6A841F0549}" type="slidenum">
              <a:rPr lang="en-US" smtClean="0"/>
              <a:t>8</a:t>
            </a:fld>
            <a:endParaRPr lang="en-US"/>
          </a:p>
        </p:txBody>
      </p:sp>
      <p:pic>
        <p:nvPicPr>
          <p:cNvPr id="5" name="Picture 2" descr="https://waterfall-security.com/static/mysql-logo.jpg"/>
          <p:cNvPicPr>
            <a:picLocks noChangeAspect="1" noChangeArrowheads="1"/>
          </p:cNvPicPr>
          <p:nvPr/>
        </p:nvPicPr>
        <p:blipFill>
          <a:blip r:embed="rId3"/>
          <a:srcRect/>
          <a:stretch>
            <a:fillRect/>
          </a:stretch>
        </p:blipFill>
        <p:spPr>
          <a:xfrm>
            <a:off x="5043782" y="1421491"/>
            <a:ext cx="3277739" cy="13685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www.python.org/static/community_logos/python-logo-master-v3-TM.png"/>
          <p:cNvPicPr>
            <a:picLocks noChangeAspect="1" noChangeArrowheads="1"/>
          </p:cNvPicPr>
          <p:nvPr/>
        </p:nvPicPr>
        <p:blipFill>
          <a:blip r:embed="rId4"/>
          <a:srcRect/>
          <a:stretch>
            <a:fillRect/>
          </a:stretch>
        </p:blipFill>
        <p:spPr>
          <a:xfrm>
            <a:off x="4656754" y="4386123"/>
            <a:ext cx="4051791" cy="13685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p:cNvPicPr>
            <a:picLocks noChangeAspect="1" noChangeArrowheads="1"/>
          </p:cNvPicPr>
          <p:nvPr/>
        </p:nvPicPr>
        <p:blipFill rotWithShape="1">
          <a:blip r:embed="rId5"/>
          <a:srcRect l="2728" t="10067" r="77633" b="82384"/>
          <a:stretch/>
        </p:blipFill>
        <p:spPr>
          <a:xfrm>
            <a:off x="5043781" y="3269605"/>
            <a:ext cx="3277739" cy="6915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3716259"/>
      </p:ext>
    </p:extLst>
  </p:cSld>
  <p:clrMapOvr>
    <a:masterClrMapping/>
  </p:clrMapOvr>
  <p:transition advClick="0" advTm="15000"/>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 Solution</a:t>
            </a:r>
            <a:endParaRPr lang="en-US" dirty="0"/>
          </a:p>
        </p:txBody>
      </p:sp>
      <p:sp>
        <p:nvSpPr>
          <p:cNvPr id="3" name="Content Placeholder 2"/>
          <p:cNvSpPr>
            <a:spLocks noGrp="1"/>
          </p:cNvSpPr>
          <p:nvPr>
            <p:ph sz="half" idx="1"/>
          </p:nvPr>
        </p:nvSpPr>
        <p:spPr/>
        <p:txBody>
          <a:bodyPr>
            <a:normAutofit fontScale="70000" lnSpcReduction="20000"/>
          </a:bodyPr>
          <a:lstStyle/>
          <a:p>
            <a:pPr marL="0" indent="0">
              <a:buNone/>
            </a:pPr>
            <a:r>
              <a:rPr lang="en-US" smtClean="0"/>
              <a:t> </a:t>
            </a:r>
            <a:endParaRPr lang="en-US"/>
          </a:p>
        </p:txBody>
      </p:sp>
      <p:sp>
        <p:nvSpPr>
          <p:cNvPr id="9" name="Content Placeholder 8"/>
          <p:cNvSpPr>
            <a:spLocks noGrp="1"/>
          </p:cNvSpPr>
          <p:nvPr>
            <p:ph sz="half" idx="2"/>
          </p:nvPr>
        </p:nvSpPr>
        <p:spPr/>
        <p:txBody>
          <a:bodyPr>
            <a:normAutofit fontScale="70000" lnSpcReduction="20000"/>
          </a:bodyPr>
          <a:lstStyle/>
          <a:p>
            <a:r>
              <a:rPr lang="en-US" dirty="0" smtClean="0"/>
              <a:t>Lookup table</a:t>
            </a:r>
          </a:p>
          <a:p>
            <a:pPr lvl="1"/>
            <a:r>
              <a:rPr lang="en-US" dirty="0" smtClean="0"/>
              <a:t>Houses standardized vendor names</a:t>
            </a:r>
          </a:p>
          <a:p>
            <a:r>
              <a:rPr lang="en-US" dirty="0" smtClean="0"/>
              <a:t>Import standardized values into “lookup</a:t>
            </a:r>
            <a:r>
              <a:rPr lang="en-US" dirty="0"/>
              <a:t>” </a:t>
            </a:r>
            <a:r>
              <a:rPr lang="en-US" dirty="0" smtClean="0"/>
              <a:t>table</a:t>
            </a:r>
          </a:p>
          <a:p>
            <a:r>
              <a:rPr lang="en-US" dirty="0" smtClean="0"/>
              <a:t>Python</a:t>
            </a:r>
          </a:p>
          <a:p>
            <a:pPr lvl="1"/>
            <a:r>
              <a:rPr lang="en-US" dirty="0"/>
              <a:t>R</a:t>
            </a:r>
            <a:r>
              <a:rPr lang="en-US" dirty="0" smtClean="0"/>
              <a:t>eference </a:t>
            </a:r>
            <a:r>
              <a:rPr lang="en-US" dirty="0"/>
              <a:t>the “lookup” </a:t>
            </a:r>
            <a:r>
              <a:rPr lang="en-US" dirty="0" smtClean="0"/>
              <a:t>table and use a ‘spellcheck’ to </a:t>
            </a:r>
            <a:r>
              <a:rPr lang="en-US" dirty="0"/>
              <a:t>populate the </a:t>
            </a:r>
            <a:r>
              <a:rPr lang="en-US" dirty="0" smtClean="0"/>
              <a:t>standardized entries</a:t>
            </a:r>
          </a:p>
          <a:p>
            <a:r>
              <a:rPr lang="en-US" dirty="0" smtClean="0"/>
              <a:t>Ex: American Airlines</a:t>
            </a:r>
          </a:p>
          <a:p>
            <a:pPr lvl="1"/>
            <a:r>
              <a:rPr lang="en-US" dirty="0" smtClean="0"/>
              <a:t>‘</a:t>
            </a:r>
            <a:r>
              <a:rPr lang="en-US" dirty="0" err="1" smtClean="0"/>
              <a:t>merican</a:t>
            </a:r>
            <a:r>
              <a:rPr lang="en-US" dirty="0" smtClean="0"/>
              <a:t> Airlines</a:t>
            </a:r>
          </a:p>
          <a:p>
            <a:pPr lvl="1"/>
            <a:r>
              <a:rPr lang="en-US" dirty="0" smtClean="0"/>
              <a:t>American Airlines INC.</a:t>
            </a:r>
          </a:p>
          <a:p>
            <a:pPr lvl="1"/>
            <a:r>
              <a:rPr lang="en-US" dirty="0" smtClean="0"/>
              <a:t>‘</a:t>
            </a:r>
            <a:r>
              <a:rPr lang="en-US" dirty="0" err="1" smtClean="0"/>
              <a:t>merican</a:t>
            </a:r>
            <a:r>
              <a:rPr lang="en-US" dirty="0" smtClean="0"/>
              <a:t> Airlines INC.</a:t>
            </a:r>
          </a:p>
        </p:txBody>
      </p:sp>
      <p:sp>
        <p:nvSpPr>
          <p:cNvPr id="4" name="Slide Number Placeholder 3"/>
          <p:cNvSpPr>
            <a:spLocks noGrp="1"/>
          </p:cNvSpPr>
          <p:nvPr>
            <p:ph type="sldNum" sz="quarter" idx="12"/>
          </p:nvPr>
        </p:nvSpPr>
        <p:spPr/>
        <p:txBody>
          <a:bodyPr/>
          <a:lstStyle/>
          <a:p>
            <a:fld id="{38327683-8978-6B4B-9130-4A6A841F0549}" type="slidenum">
              <a:rPr lang="en-US" smtClean="0"/>
              <a:t>9</a:t>
            </a:fld>
            <a:endParaRPr lang="en-US"/>
          </a:p>
        </p:txBody>
      </p:sp>
      <p:pic>
        <p:nvPicPr>
          <p:cNvPr id="7" name="Picture 6"/>
          <p:cNvPicPr/>
          <p:nvPr/>
        </p:nvPicPr>
        <p:blipFill>
          <a:blip r:embed="rId3"/>
          <a:srcRect/>
          <a:stretch>
            <a:fillRect/>
          </a:stretch>
        </p:blipFill>
        <p:spPr>
          <a:xfrm>
            <a:off x="656593" y="1880235"/>
            <a:ext cx="3738762" cy="3616556"/>
          </a:xfrm>
          <a:prstGeom prst="rect">
            <a:avLst/>
          </a:prstGeom>
        </p:spPr>
      </p:pic>
    </p:spTree>
    <p:extLst>
      <p:ext uri="{BB962C8B-B14F-4D97-AF65-F5344CB8AC3E}">
        <p14:creationId xmlns:p14="http://schemas.microsoft.com/office/powerpoint/2010/main" val="753163827"/>
      </p:ext>
    </p:extLst>
  </p:cSld>
  <p:clrMapOvr>
    <a:masterClrMapping/>
  </p:clrMapOvr>
  <p:transition advClick="0" advTm="15000"/>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Uigh" typeface="Microsoft Uighur"/>
        <a:font script="Beng" typeface="Vrinda"/>
        <a:font script="Thai" typeface="Angsana New"/>
        <a:font script="Mlym" typeface="Kartika"/>
        <a:font script="Yiii" typeface="Microsoft Yi Baiti"/>
        <a:font script="Cher" typeface="Plantagenet Cherokee"/>
        <a:font script="Orya" typeface="Kalinga"/>
        <a:font script="Geor" typeface="Sylfaen"/>
        <a:font script="Gujr" typeface="Shruti"/>
        <a:font script="Viet" typeface="Times New Roman"/>
        <a:font script="Arab" typeface="Times New Roman"/>
        <a:font script="Hebr" typeface="Times New Roman"/>
        <a:font script="Telu" typeface="Gautami"/>
        <a:font script="Ethi" typeface="Nyala"/>
        <a:font script="Jpan" typeface="游ゴシック Light"/>
        <a:font script="Sinh" typeface="Iskoola Pota"/>
        <a:font script="Taml" typeface="Latha"/>
        <a:font script="Deva" typeface="Mangal"/>
        <a:font script="Knda" typeface="Tunga"/>
        <a:font script="Tibt" typeface="Microsoft Himalaya"/>
        <a:font script="Khmr" typeface="MoolBoran"/>
        <a:font script="Hant" typeface="新細明體"/>
        <a:font script="Laoo" typeface="DokChampa"/>
        <a:font script="Mong" typeface="Mongolian Baiti"/>
        <a:font script="Hans" typeface="等线 Light"/>
        <a:font script="Guru" typeface="Raavi"/>
        <a:font script="Thaa" typeface="MV Boli"/>
        <a:font script="Cans" typeface="Euphemia"/>
        <a:font script="Hang" typeface="맑은 고딕"/>
        <a:font script="Syrc" typeface="Estrangelo Edessa"/>
      </a:majorFont>
      <a:minorFont>
        <a:latin typeface="Calibri" panose="020F0502020204030204"/>
        <a:ea typeface=""/>
        <a:cs typeface=""/>
        <a:font script="Uigh" typeface="Microsoft Uighur"/>
        <a:font script="Beng" typeface="Vrinda"/>
        <a:font script="Thai" typeface="Cordia New"/>
        <a:font script="Mlym" typeface="Kartika"/>
        <a:font script="Yiii" typeface="Microsoft Yi Baiti"/>
        <a:font script="Cher" typeface="Plantagenet Cherokee"/>
        <a:font script="Orya" typeface="Kalinga"/>
        <a:font script="Geor" typeface="Sylfaen"/>
        <a:font script="Gujr" typeface="Shruti"/>
        <a:font script="Viet" typeface="Arial"/>
        <a:font script="Arab" typeface="Arial"/>
        <a:font script="Hebr" typeface="Arial"/>
        <a:font script="Telu" typeface="Gautami"/>
        <a:font script="Ethi" typeface="Nyala"/>
        <a:font script="Jpan" typeface="游ゴシック"/>
        <a:font script="Sinh" typeface="Iskoola Pota"/>
        <a:font script="Taml" typeface="Latha"/>
        <a:font script="Deva" typeface="Mangal"/>
        <a:font script="Knda" typeface="Tunga"/>
        <a:font script="Tibt" typeface="Microsoft Himalaya"/>
        <a:font script="Khmr" typeface="DaunPenh"/>
        <a:font script="Hant" typeface="新細明體"/>
        <a:font script="Laoo" typeface="DokChampa"/>
        <a:font script="Mong" typeface="Mongolian Baiti"/>
        <a:font script="Hans" typeface="等线"/>
        <a:font script="Guru" typeface="Raavi"/>
        <a:font script="Thaa" typeface="MV Boli"/>
        <a:font script="Cans" typeface="Euphemia"/>
        <a:font script="Hang" typeface="맑은 고딕"/>
        <a:font script="Syrc" typeface="Estrangelo Edess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tileRect/>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tileRect/>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tileRect/>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Uigh" typeface="Microsoft Uighur"/>
        <a:font script="Beng" typeface="Vrinda"/>
        <a:font script="Thai" typeface="Angsana New"/>
        <a:font script="Mlym" typeface="Kartika"/>
        <a:font script="Yiii" typeface="Microsoft Yi Baiti"/>
        <a:font script="Cher" typeface="Plantagenet Cherokee"/>
        <a:font script="Orya" typeface="Kalinga"/>
        <a:font script="Geor" typeface="Sylfaen"/>
        <a:font script="Gujr" typeface="Shruti"/>
        <a:font script="Viet" typeface="Times New Roman"/>
        <a:font script="Arab" typeface="Times New Roman"/>
        <a:font script="Hebr" typeface="Times New Roman"/>
        <a:font script="Telu" typeface="Gautami"/>
        <a:font script="Ethi" typeface="Nyala"/>
        <a:font script="Jpan" typeface="Yu Gothic Light"/>
        <a:font script="Sinh" typeface="Iskoola Pota"/>
        <a:font script="Taml" typeface="Latha"/>
        <a:font script="Deva" typeface="Mangal"/>
        <a:font script="Knda" typeface="Tunga"/>
        <a:font script="Tibt" typeface="Microsoft Himalaya"/>
        <a:font script="Khmr" typeface="MoolBoran"/>
        <a:font script="Hant" typeface="新細明體"/>
        <a:font script="Laoo" typeface="DokChampa"/>
        <a:font script="Mong" typeface="Mongolian Baiti"/>
        <a:font script="Hans" typeface="DengXian Light"/>
        <a:font script="Guru" typeface="Raavi"/>
        <a:font script="Thaa" typeface="MV Boli"/>
        <a:font script="Cans" typeface="Euphemia"/>
        <a:font script="Hang" typeface="맑은 고딕"/>
        <a:font script="Syrc" typeface="Estrangelo Edessa"/>
      </a:majorFont>
      <a:minorFont>
        <a:latin typeface="Calibri" panose="020F0502020204030204"/>
        <a:ea typeface=""/>
        <a:cs typeface=""/>
        <a:font script="Uigh" typeface="Microsoft Uighur"/>
        <a:font script="Beng" typeface="Vrinda"/>
        <a:font script="Thai" typeface="Cordia New"/>
        <a:font script="Mlym" typeface="Kartika"/>
        <a:font script="Yiii" typeface="Microsoft Yi Baiti"/>
        <a:font script="Cher" typeface="Plantagenet Cherokee"/>
        <a:font script="Orya" typeface="Kalinga"/>
        <a:font script="Geor" typeface="Sylfaen"/>
        <a:font script="Gujr" typeface="Shruti"/>
        <a:font script="Viet" typeface="Arial"/>
        <a:font script="Arab" typeface="Arial"/>
        <a:font script="Hebr" typeface="Arial"/>
        <a:font script="Telu" typeface="Gautami"/>
        <a:font script="Ethi" typeface="Nyala"/>
        <a:font script="Jpan" typeface="Yu Gothic"/>
        <a:font script="Sinh" typeface="Iskoola Pota"/>
        <a:font script="Taml" typeface="Latha"/>
        <a:font script="Deva" typeface="Mangal"/>
        <a:font script="Knda" typeface="Tunga"/>
        <a:font script="Tibt" typeface="Microsoft Himalaya"/>
        <a:font script="Khmr" typeface="DaunPenh"/>
        <a:font script="Hant" typeface="新細明體"/>
        <a:font script="Laoo" typeface="DokChampa"/>
        <a:font script="Mong" typeface="Mongolian Baiti"/>
        <a:font script="Hans" typeface="DengXian"/>
        <a:font script="Guru" typeface="Raavi"/>
        <a:font script="Thaa" typeface="MV Boli"/>
        <a:font script="Cans" typeface="Euphemia"/>
        <a:font script="Hang" typeface="맑은 고딕"/>
        <a:font script="Syrc" typeface="Estrangelo Edess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tileRect/>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tileRect/>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798</TotalTime>
  <Words>2654</Words>
  <Application>Microsoft Office PowerPoint</Application>
  <PresentationFormat>On-screen Show (4:3)</PresentationFormat>
  <Paragraphs>246</Paragraphs>
  <Slides>30</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ＭＳ Ｐゴシック</vt:lpstr>
      <vt:lpstr>Arial</vt:lpstr>
      <vt:lpstr>Calibri</vt:lpstr>
      <vt:lpstr>Calibri Light</vt:lpstr>
      <vt:lpstr>Wingdings</vt:lpstr>
      <vt:lpstr>Office Theme</vt:lpstr>
      <vt:lpstr>Python and MySQL Useful for Data Cleaning?</vt:lpstr>
      <vt:lpstr>Requirements</vt:lpstr>
      <vt:lpstr>Problem</vt:lpstr>
      <vt:lpstr>Monthly Process</vt:lpstr>
      <vt:lpstr>Monthly Process (cont.)</vt:lpstr>
      <vt:lpstr>Monthly Process (cont.)</vt:lpstr>
      <vt:lpstr>Example of Variations</vt:lpstr>
      <vt:lpstr>Setup</vt:lpstr>
      <vt:lpstr>Initial Solution</vt:lpstr>
      <vt:lpstr>Development Issues</vt:lpstr>
      <vt:lpstr>Revised Solution</vt:lpstr>
      <vt:lpstr>Demo Connecting to MySQL</vt:lpstr>
      <vt:lpstr>Demo Populating Lookup and Mistake Tables</vt:lpstr>
      <vt:lpstr>Demo Overview of Main UI 1</vt:lpstr>
      <vt:lpstr>Demo Overview of Main UI 2</vt:lpstr>
      <vt:lpstr>Demo Overview of Main UI 3</vt:lpstr>
      <vt:lpstr>Demo Overview of Main UI 4</vt:lpstr>
      <vt:lpstr>Demo Overview of Main UI 5</vt:lpstr>
      <vt:lpstr>Demo Overview of Main UI 6</vt:lpstr>
      <vt:lpstr>Demo Overview of Main UI 7</vt:lpstr>
      <vt:lpstr>Demo Overview of Main UI 8</vt:lpstr>
      <vt:lpstr>Demo Overview of Main UI 9</vt:lpstr>
      <vt:lpstr>Demo 2 Main UI</vt:lpstr>
      <vt:lpstr>Demo 2 Second Page of Main UI</vt:lpstr>
      <vt:lpstr>Demo 2 Custom Value UI</vt:lpstr>
      <vt:lpstr>Demo 2 Custom Value Confirm UI</vt:lpstr>
      <vt:lpstr>Demo 2 Side Note</vt:lpstr>
      <vt:lpstr>Conclusions</vt:lpstr>
      <vt:lpstr>Conclusions</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MySQL and Python to Reduce Manual Inspection in Data Cleaning</dc:title>
  <dc:creator>Tran, Mai Loan</dc:creator>
  <cp:lastModifiedBy>Tran, Mai Loan</cp:lastModifiedBy>
  <cp:revision>64</cp:revision>
  <cp:lastPrinted>2019-04-17T22:26:52Z</cp:lastPrinted>
  <dcterms:created xsi:type="dcterms:W3CDTF">2019-04-07T16:37:34Z</dcterms:created>
  <dcterms:modified xsi:type="dcterms:W3CDTF">2019-04-17T22:49:39Z</dcterms:modified>
</cp:coreProperties>
</file>